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32"/>
  </p:notesMasterIdLst>
  <p:sldIdLst>
    <p:sldId id="256" r:id="rId2"/>
    <p:sldId id="260" r:id="rId3"/>
    <p:sldId id="261" r:id="rId4"/>
    <p:sldId id="262" r:id="rId5"/>
    <p:sldId id="265" r:id="rId6"/>
    <p:sldId id="266" r:id="rId7"/>
    <p:sldId id="267" r:id="rId8"/>
    <p:sldId id="268" r:id="rId9"/>
    <p:sldId id="269" r:id="rId10"/>
    <p:sldId id="270" r:id="rId11"/>
    <p:sldId id="271" r:id="rId12"/>
    <p:sldId id="272" r:id="rId13"/>
    <p:sldId id="273" r:id="rId14"/>
    <p:sldId id="274" r:id="rId15"/>
    <p:sldId id="275" r:id="rId16"/>
    <p:sldId id="287" r:id="rId17"/>
    <p:sldId id="276" r:id="rId18"/>
    <p:sldId id="277" r:id="rId19"/>
    <p:sldId id="278" r:id="rId20"/>
    <p:sldId id="279" r:id="rId21"/>
    <p:sldId id="280" r:id="rId22"/>
    <p:sldId id="281" r:id="rId23"/>
    <p:sldId id="282" r:id="rId24"/>
    <p:sldId id="283" r:id="rId25"/>
    <p:sldId id="288" r:id="rId26"/>
    <p:sldId id="284" r:id="rId27"/>
    <p:sldId id="285" r:id="rId28"/>
    <p:sldId id="286" r:id="rId29"/>
    <p:sldId id="289" r:id="rId30"/>
    <p:sldId id="259"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6316" autoAdjust="0"/>
  </p:normalViewPr>
  <p:slideViewPr>
    <p:cSldViewPr snapToGrid="0">
      <p:cViewPr varScale="1">
        <p:scale>
          <a:sx n="99" d="100"/>
          <a:sy n="99" d="100"/>
        </p:scale>
        <p:origin x="1242" y="7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7"/>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3936767" y="2"/>
            <a:ext cx="3011699" cy="463407"/>
          </a:xfrm>
          <a:prstGeom prst="rect">
            <a:avLst/>
          </a:prstGeom>
        </p:spPr>
        <p:txBody>
          <a:bodyPr vert="horz" lIns="92485" tIns="46243" rIns="92485" bIns="46243" rtlCol="0"/>
          <a:lstStyle>
            <a:lvl1pPr algn="r">
              <a:defRPr sz="1200"/>
            </a:lvl1pPr>
          </a:lstStyle>
          <a:p>
            <a:fld id="{764FE6E7-AA0E-40B0-87D0-E00A805F7697}" type="datetimeFigureOut">
              <a:rPr lang="en-US" smtClean="0"/>
              <a:t>3/3/2023</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695008" y="4444861"/>
            <a:ext cx="5560060" cy="3636706"/>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6"/>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7" y="8772670"/>
            <a:ext cx="3011699" cy="463406"/>
          </a:xfrm>
          <a:prstGeom prst="rect">
            <a:avLst/>
          </a:prstGeom>
        </p:spPr>
        <p:txBody>
          <a:bodyPr vert="horz" lIns="92485" tIns="46243" rIns="92485" bIns="46243" rtlCol="0" anchor="b"/>
          <a:lstStyle>
            <a:lvl1pPr algn="r">
              <a:defRPr sz="12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Hello, it’s good to be here sharing about attendance and enrollment. My name is Dean Reich and I’m a part of School Finance within the State Department of Education. I encourage questions, if your question is better answered after this presentation I’ll encourage you to discuss it with me after.</a:t>
            </a:r>
          </a:p>
        </p:txBody>
      </p:sp>
      <p:sp>
        <p:nvSpPr>
          <p:cNvPr id="4" name="Slide Number Placeholder 3"/>
          <p:cNvSpPr>
            <a:spLocks noGrp="1"/>
          </p:cNvSpPr>
          <p:nvPr>
            <p:ph type="sldNum" sz="quarter" idx="10"/>
          </p:nvPr>
        </p:nvSpPr>
        <p:spPr/>
        <p:txBody>
          <a:bodyPr/>
          <a:lstStyle/>
          <a:p>
            <a:pPr defTabSz="874898">
              <a:defRPr/>
            </a:pPr>
            <a:fld id="{7D7ED750-6D1C-4EC1-B8EE-9002EB86665A}" type="slidenum">
              <a:rPr lang="en-US" sz="1100">
                <a:solidFill>
                  <a:prstClr val="black"/>
                </a:solidFill>
                <a:latin typeface="Calibri" panose="020F0502020204030204"/>
              </a:rPr>
              <a:pPr defTabSz="874898">
                <a:defRPr/>
              </a:pPr>
              <a:t>1</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4789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need to select an effective date, school year, period, provider, and buildings like is shown.</a:t>
            </a:r>
          </a:p>
        </p:txBody>
      </p:sp>
      <p:sp>
        <p:nvSpPr>
          <p:cNvPr id="4" name="Slide Number Placeholder 3"/>
          <p:cNvSpPr>
            <a:spLocks noGrp="1"/>
          </p:cNvSpPr>
          <p:nvPr>
            <p:ph type="sldNum" sz="quarter" idx="5"/>
          </p:nvPr>
        </p:nvSpPr>
        <p:spPr/>
        <p:txBody>
          <a:bodyPr/>
          <a:lstStyle/>
          <a:p>
            <a:fld id="{87562687-7A5B-4415-B0F0-C719E7C49641}" type="slidenum">
              <a:rPr lang="en-US" smtClean="0"/>
              <a:t>10</a:t>
            </a:fld>
            <a:endParaRPr lang="en-US" dirty="0"/>
          </a:p>
        </p:txBody>
      </p:sp>
    </p:spTree>
    <p:extLst>
      <p:ext uri="{BB962C8B-B14F-4D97-AF65-F5344CB8AC3E}">
        <p14:creationId xmlns:p14="http://schemas.microsoft.com/office/powerpoint/2010/main" val="376650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to export the report either as an Excel or PDF document. This makes the viewing of this multipage report easier.</a:t>
            </a:r>
          </a:p>
        </p:txBody>
      </p:sp>
      <p:sp>
        <p:nvSpPr>
          <p:cNvPr id="4" name="Slide Number Placeholder 3"/>
          <p:cNvSpPr>
            <a:spLocks noGrp="1"/>
          </p:cNvSpPr>
          <p:nvPr>
            <p:ph type="sldNum" sz="quarter" idx="5"/>
          </p:nvPr>
        </p:nvSpPr>
        <p:spPr/>
        <p:txBody>
          <a:bodyPr/>
          <a:lstStyle/>
          <a:p>
            <a:fld id="{87562687-7A5B-4415-B0F0-C719E7C49641}" type="slidenum">
              <a:rPr lang="en-US" smtClean="0"/>
              <a:t>11</a:t>
            </a:fld>
            <a:endParaRPr lang="en-US" dirty="0"/>
          </a:p>
        </p:txBody>
      </p:sp>
    </p:spTree>
    <p:extLst>
      <p:ext uri="{BB962C8B-B14F-4D97-AF65-F5344CB8AC3E}">
        <p14:creationId xmlns:p14="http://schemas.microsoft.com/office/powerpoint/2010/main" val="31749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report looks exported to Excel. Each sheet reports a different grade grouping within a building. The bigger the you are, likely the more sheets you’ll see. Make sure the “Days in Session” column is a match to what you know they should be. If you find errors, like the week beginning 8/22 should have had 3 days. You’ll need to correct it in your SIS. Then, repeat the complete upload process.</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133113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Your SIS also produces another data file specific to attendance called </a:t>
            </a:r>
            <a:r>
              <a:rPr lang="en-US" sz="1200" dirty="0" err="1"/>
              <a:t>StudentDailyAttendance</a:t>
            </a:r>
            <a:r>
              <a:rPr lang="en-US" sz="1200" dirty="0"/>
              <a:t>. This Excel file holds all of the attendance values, the 0, ½, 1, or hours, for every student every day like we see highlighted here. This file is difficult to review, so instead have the Aggregate Attendance Detail report reviewed.</a:t>
            </a:r>
          </a:p>
        </p:txBody>
      </p:sp>
      <p:sp>
        <p:nvSpPr>
          <p:cNvPr id="4" name="Slide Number Placeholder 3"/>
          <p:cNvSpPr>
            <a:spLocks noGrp="1"/>
          </p:cNvSpPr>
          <p:nvPr>
            <p:ph type="sldNum" sz="quarter" idx="5"/>
          </p:nvPr>
        </p:nvSpPr>
        <p:spPr/>
        <p:txBody>
          <a:bodyPr/>
          <a:lstStyle/>
          <a:p>
            <a:fld id="{87562687-7A5B-4415-B0F0-C719E7C49641}" type="slidenum">
              <a:rPr lang="en-US" smtClean="0"/>
              <a:t>13</a:t>
            </a:fld>
            <a:endParaRPr lang="en-US" dirty="0"/>
          </a:p>
        </p:txBody>
      </p:sp>
    </p:spTree>
    <p:extLst>
      <p:ext uri="{BB962C8B-B14F-4D97-AF65-F5344CB8AC3E}">
        <p14:creationId xmlns:p14="http://schemas.microsoft.com/office/powerpoint/2010/main" val="124626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various reports, choose the one titled Aggregate Attendance Detail. Like with all reports you’ll need to select certain report parameters. You’ll also want to export the report as an Excel or PDF file.</a:t>
            </a:r>
          </a:p>
        </p:txBody>
      </p:sp>
      <p:sp>
        <p:nvSpPr>
          <p:cNvPr id="4" name="Slide Number Placeholder 3"/>
          <p:cNvSpPr>
            <a:spLocks noGrp="1"/>
          </p:cNvSpPr>
          <p:nvPr>
            <p:ph type="sldNum" sz="quarter" idx="5"/>
          </p:nvPr>
        </p:nvSpPr>
        <p:spPr/>
        <p:txBody>
          <a:bodyPr/>
          <a:lstStyle/>
          <a:p>
            <a:fld id="{87562687-7A5B-4415-B0F0-C719E7C49641}" type="slidenum">
              <a:rPr lang="en-US" smtClean="0"/>
              <a:t>14</a:t>
            </a:fld>
            <a:endParaRPr lang="en-US" dirty="0"/>
          </a:p>
        </p:txBody>
      </p:sp>
    </p:spTree>
    <p:extLst>
      <p:ext uri="{BB962C8B-B14F-4D97-AF65-F5344CB8AC3E}">
        <p14:creationId xmlns:p14="http://schemas.microsoft.com/office/powerpoint/2010/main" val="395410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report looks exported to Excel. Again, the bigger the you are, likely the more sheets you’ll see. Each sheet reports individual student attendance detail within a building (here names and </a:t>
            </a:r>
            <a:r>
              <a:rPr lang="en-US" dirty="0" err="1"/>
              <a:t>Eduids</a:t>
            </a:r>
            <a:r>
              <a:rPr lang="en-US" dirty="0"/>
              <a:t> are hidden). The dates are the Mondays beginning each week. We suggest this review be done by someone in each building familiar with students and their attendance. Initially, look for zeros or blanks. A zero means the student was enrolled, but didn’t have a recorded attendance value that week. A blank means the student was not enrolled during that week. Later, attention can be paid to low values if desired.</a:t>
            </a:r>
          </a:p>
        </p:txBody>
      </p:sp>
      <p:sp>
        <p:nvSpPr>
          <p:cNvPr id="4" name="Slide Number Placeholder 3"/>
          <p:cNvSpPr>
            <a:spLocks noGrp="1"/>
          </p:cNvSpPr>
          <p:nvPr>
            <p:ph type="sldNum" sz="quarter" idx="5"/>
          </p:nvPr>
        </p:nvSpPr>
        <p:spPr/>
        <p:txBody>
          <a:bodyPr/>
          <a:lstStyle/>
          <a:p>
            <a:fld id="{87562687-7A5B-4415-B0F0-C719E7C49641}" type="slidenum">
              <a:rPr lang="en-US" smtClean="0"/>
              <a:t>15</a:t>
            </a:fld>
            <a:endParaRPr lang="en-US" dirty="0"/>
          </a:p>
        </p:txBody>
      </p:sp>
    </p:spTree>
    <p:extLst>
      <p:ext uri="{BB962C8B-B14F-4D97-AF65-F5344CB8AC3E}">
        <p14:creationId xmlns:p14="http://schemas.microsoft.com/office/powerpoint/2010/main" val="172046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away these attendance highpoints. Reporting attendance is not going away. It is recorded as a daily student value, either as 0, ½, 1, or hours. After uploading please use the Enrollment Building Level report to verify the days in session by week are accurate. Additionally, use the Aggregate Attendance Detail report to validate student attendance.  </a:t>
            </a:r>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Tree>
    <p:extLst>
      <p:ext uri="{BB962C8B-B14F-4D97-AF65-F5344CB8AC3E}">
        <p14:creationId xmlns:p14="http://schemas.microsoft.com/office/powerpoint/2010/main" val="377669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Board Rule makes Full-Time Equivalent Enrollment (FTE-Enrollment) the basis for funding this year. Essentially, it alters the definition of Average Daily Attendance (ADA) from strictly using Attendance Values to now using what is called an FTE-Enrollment value to calculate ADA. An FTE-Enrollment value from zero to 1 is calculated for every student everyday they are enrolled.</a:t>
            </a:r>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Tree>
    <p:extLst>
      <p:ext uri="{BB962C8B-B14F-4D97-AF65-F5344CB8AC3E}">
        <p14:creationId xmlns:p14="http://schemas.microsoft.com/office/powerpoint/2010/main" val="410599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of how each FTE-Enrollment value is calculated on any given day. If the student has had any amount of attendance within the prior 10 school days then their enrolled course minutes per week are totaled and divided by 1200 (1200 minutes is the established benchmark for full-time). The FTE-Enrollment value is limited to 1.0. If the student had no amount of attendance within the prior 10 school days then FTE-Enrollment value is zero.</a:t>
            </a:r>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Tree>
    <p:extLst>
      <p:ext uri="{BB962C8B-B14F-4D97-AF65-F5344CB8AC3E}">
        <p14:creationId xmlns:p14="http://schemas.microsoft.com/office/powerpoint/2010/main" val="287524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it is critical to review the accuracy of each course’s assigned minutes per week, the course start and end dates, and student entry and exit dates, and as previously mentioned - review attendance since it is a factor in determining FTE-Enrollment values.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19</a:t>
            </a:fld>
            <a:endParaRPr lang="en-US" dirty="0"/>
          </a:p>
        </p:txBody>
      </p:sp>
    </p:spTree>
    <p:extLst>
      <p:ext uri="{BB962C8B-B14F-4D97-AF65-F5344CB8AC3E}">
        <p14:creationId xmlns:p14="http://schemas.microsoft.com/office/powerpoint/2010/main" val="223288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Attendance and enrollment are important. An inquisitive mind might ask, “Well, how important are they?” About 90 percent of current funding is based on the enrollment and the attendance data you submit. We don’t foresee this changing. My presentation will first focus on attendance – what it entails and how to review reports a day or two after uploads. Next, we’ll discuss enrollment in a similar manner. I’ll finish touching on a couple of other attendance and enrollment topics.</a:t>
            </a:r>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Tree>
    <p:extLst>
      <p:ext uri="{BB962C8B-B14F-4D97-AF65-F5344CB8AC3E}">
        <p14:creationId xmlns:p14="http://schemas.microsoft.com/office/powerpoint/2010/main" val="4052044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captures how ADA based on FTE-Enrollment is calculated. Within grade groupings all student FTE-Enrollment values are totaled, then an average is achieved by dividing by school days.</a:t>
            </a:r>
          </a:p>
        </p:txBody>
      </p:sp>
      <p:sp>
        <p:nvSpPr>
          <p:cNvPr id="4" name="Slide Number Placeholder 3"/>
          <p:cNvSpPr>
            <a:spLocks noGrp="1"/>
          </p:cNvSpPr>
          <p:nvPr>
            <p:ph type="sldNum" sz="quarter" idx="5"/>
          </p:nvPr>
        </p:nvSpPr>
        <p:spPr/>
        <p:txBody>
          <a:bodyPr/>
          <a:lstStyle/>
          <a:p>
            <a:fld id="{87562687-7A5B-4415-B0F0-C719E7C49641}" type="slidenum">
              <a:rPr lang="en-US" smtClean="0"/>
              <a:t>20</a:t>
            </a:fld>
            <a:endParaRPr lang="en-US" dirty="0"/>
          </a:p>
        </p:txBody>
      </p:sp>
    </p:spTree>
    <p:extLst>
      <p:ext uri="{BB962C8B-B14F-4D97-AF65-F5344CB8AC3E}">
        <p14:creationId xmlns:p14="http://schemas.microsoft.com/office/powerpoint/2010/main" val="1012087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based on FTE-Enrollment is shown per building on the Enrollment Building Level report we’ve looked at previously. The column headed Aggregate Attendance is really Aggregate FTE-Enrollment (that heading change is suppose to be coming this Spring). ADA is simply each week’s Aggregate divided by the Days in Session.</a:t>
            </a:r>
          </a:p>
        </p:txBody>
      </p:sp>
      <p:sp>
        <p:nvSpPr>
          <p:cNvPr id="4" name="Slide Number Placeholder 3"/>
          <p:cNvSpPr>
            <a:spLocks noGrp="1"/>
          </p:cNvSpPr>
          <p:nvPr>
            <p:ph type="sldNum" sz="quarter" idx="5"/>
          </p:nvPr>
        </p:nvSpPr>
        <p:spPr/>
        <p:txBody>
          <a:bodyPr/>
          <a:lstStyle/>
          <a:p>
            <a:fld id="{87562687-7A5B-4415-B0F0-C719E7C49641}" type="slidenum">
              <a:rPr lang="en-US" smtClean="0"/>
              <a:t>21</a:t>
            </a:fld>
            <a:endParaRPr lang="en-US" dirty="0"/>
          </a:p>
        </p:txBody>
      </p:sp>
    </p:spTree>
    <p:extLst>
      <p:ext uri="{BB962C8B-B14F-4D97-AF65-F5344CB8AC3E}">
        <p14:creationId xmlns:p14="http://schemas.microsoft.com/office/powerpoint/2010/main" val="261173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based on FTE-Enrollment is summarized by grade grouping on the Current Year Support Unit Calculation report. From the reports choose this one and as before you’ll need to select parameters for the report and possibly export it as an Excel or PDF file. Please see the ADA for each of the grade groupings. For the majority, a simple way to check for issues in those ADA numbers is to divide each by the enrollment of grade grouping. For example, as of the first Friday in November this LEA had a kindergarten enrollment of 422. So, 421.38 divided by 422 = 0.999. With Enrollment based funding this ratio generally should be 0.97 or higher.</a:t>
            </a:r>
          </a:p>
          <a:p>
            <a:r>
              <a:rPr lang="en-US" dirty="0"/>
              <a:t>BTW – the support unit calculation report shows whether you are a “tracked” LEA.</a:t>
            </a:r>
          </a:p>
        </p:txBody>
      </p:sp>
      <p:sp>
        <p:nvSpPr>
          <p:cNvPr id="4" name="Slide Number Placeholder 3"/>
          <p:cNvSpPr>
            <a:spLocks noGrp="1"/>
          </p:cNvSpPr>
          <p:nvPr>
            <p:ph type="sldNum" sz="quarter" idx="5"/>
          </p:nvPr>
        </p:nvSpPr>
        <p:spPr/>
        <p:txBody>
          <a:bodyPr/>
          <a:lstStyle/>
          <a:p>
            <a:fld id="{87562687-7A5B-4415-B0F0-C719E7C49641}" type="slidenum">
              <a:rPr lang="en-US" smtClean="0"/>
              <a:t>22</a:t>
            </a:fld>
            <a:endParaRPr lang="en-US" dirty="0"/>
          </a:p>
        </p:txBody>
      </p:sp>
    </p:spTree>
    <p:extLst>
      <p:ext uri="{BB962C8B-B14F-4D97-AF65-F5344CB8AC3E}">
        <p14:creationId xmlns:p14="http://schemas.microsoft.com/office/powerpoint/2010/main" val="620640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report also shows the final conversion of ADA into support units. These calculations show the ADA being divided by the appropriate unit divisor from Idaho Code 33-1002(4). The Support Unit Divisor Table is shown on next slide.</a:t>
            </a:r>
          </a:p>
        </p:txBody>
      </p:sp>
      <p:sp>
        <p:nvSpPr>
          <p:cNvPr id="4" name="Slide Number Placeholder 3"/>
          <p:cNvSpPr>
            <a:spLocks noGrp="1"/>
          </p:cNvSpPr>
          <p:nvPr>
            <p:ph type="sldNum" sz="quarter" idx="5"/>
          </p:nvPr>
        </p:nvSpPr>
        <p:spPr/>
        <p:txBody>
          <a:bodyPr/>
          <a:lstStyle/>
          <a:p>
            <a:fld id="{87562687-7A5B-4415-B0F0-C719E7C49641}" type="slidenum">
              <a:rPr lang="en-US" smtClean="0"/>
              <a:t>23</a:t>
            </a:fld>
            <a:endParaRPr lang="en-US" dirty="0"/>
          </a:p>
        </p:txBody>
      </p:sp>
    </p:spTree>
    <p:extLst>
      <p:ext uri="{BB962C8B-B14F-4D97-AF65-F5344CB8AC3E}">
        <p14:creationId xmlns:p14="http://schemas.microsoft.com/office/powerpoint/2010/main" val="159148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Attendance divisors are assigned based on ADA within the 5 grade groupings. Minimum support unit values are built in at lower ADA levels. This helps small LEAs.</a:t>
            </a:r>
          </a:p>
        </p:txBody>
      </p:sp>
      <p:sp>
        <p:nvSpPr>
          <p:cNvPr id="4" name="Slide Number Placeholder 3"/>
          <p:cNvSpPr>
            <a:spLocks noGrp="1"/>
          </p:cNvSpPr>
          <p:nvPr>
            <p:ph type="sldNum" sz="quarter" idx="5"/>
          </p:nvPr>
        </p:nvSpPr>
        <p:spPr/>
        <p:txBody>
          <a:bodyPr/>
          <a:lstStyle/>
          <a:p>
            <a:fld id="{87562687-7A5B-4415-B0F0-C719E7C49641}" type="slidenum">
              <a:rPr lang="en-US" smtClean="0"/>
              <a:t>24</a:t>
            </a:fld>
            <a:endParaRPr lang="en-US" dirty="0"/>
          </a:p>
        </p:txBody>
      </p:sp>
    </p:spTree>
    <p:extLst>
      <p:ext uri="{BB962C8B-B14F-4D97-AF65-F5344CB8AC3E}">
        <p14:creationId xmlns:p14="http://schemas.microsoft.com/office/powerpoint/2010/main" val="6590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enrollment highpoints. FTE-Enrollment values replace attendance values in the ADA based on FTE Enrollment calculation. We suggest using the Enrollment Building Level report to verify the ADA based on FTE-Enrollment against actual enrollment. The Current Year Support Unit Calculation report can be used to verify the ADA based on FTE-Enrollment against actual enrollment at the grade grouping level (ratio 0.97+). This report also shows the grade grouping divisors and the conversion of ADA to support units.</a:t>
            </a:r>
          </a:p>
        </p:txBody>
      </p:sp>
      <p:sp>
        <p:nvSpPr>
          <p:cNvPr id="4" name="Slide Number Placeholder 3"/>
          <p:cNvSpPr>
            <a:spLocks noGrp="1"/>
          </p:cNvSpPr>
          <p:nvPr>
            <p:ph type="sldNum" sz="quarter" idx="5"/>
          </p:nvPr>
        </p:nvSpPr>
        <p:spPr/>
        <p:txBody>
          <a:bodyPr/>
          <a:lstStyle/>
          <a:p>
            <a:fld id="{87562687-7A5B-4415-B0F0-C719E7C49641}" type="slidenum">
              <a:rPr lang="en-US" smtClean="0"/>
              <a:t>25</a:t>
            </a:fld>
            <a:endParaRPr lang="en-US" dirty="0"/>
          </a:p>
        </p:txBody>
      </p:sp>
    </p:spTree>
    <p:extLst>
      <p:ext uri="{BB962C8B-B14F-4D97-AF65-F5344CB8AC3E}">
        <p14:creationId xmlns:p14="http://schemas.microsoft.com/office/powerpoint/2010/main" val="47726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an emergency closure, weather, facility failure, and wide-spread sickness are causes specified in Idaho Code 33-1003A, please notify me within 72 hours. Certain causes are not recognized as an emergency closure – insufficient staffing because of a labor dispute, athletic tournaments, and construction delays.</a:t>
            </a:r>
          </a:p>
        </p:txBody>
      </p:sp>
      <p:sp>
        <p:nvSpPr>
          <p:cNvPr id="4" name="Slide Number Placeholder 3"/>
          <p:cNvSpPr>
            <a:spLocks noGrp="1"/>
          </p:cNvSpPr>
          <p:nvPr>
            <p:ph type="sldNum" sz="quarter" idx="5"/>
          </p:nvPr>
        </p:nvSpPr>
        <p:spPr/>
        <p:txBody>
          <a:bodyPr/>
          <a:lstStyle/>
          <a:p>
            <a:fld id="{87562687-7A5B-4415-B0F0-C719E7C49641}" type="slidenum">
              <a:rPr lang="en-US" smtClean="0"/>
              <a:t>26</a:t>
            </a:fld>
            <a:endParaRPr lang="en-US" dirty="0"/>
          </a:p>
        </p:txBody>
      </p:sp>
    </p:spTree>
    <p:extLst>
      <p:ext uri="{BB962C8B-B14F-4D97-AF65-F5344CB8AC3E}">
        <p14:creationId xmlns:p14="http://schemas.microsoft.com/office/powerpoint/2010/main" val="2282636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form currently looks, but improvements are planned. There is a link on the State Department of Education website. Remember to make SIS calendar adjustments so the emergency closure days come through when you provide ISEE uploads. Be sure to review instructional hours for Idaho Code required minimums (more from Aaron McCoy). Submit the form to me within 72 hours of the closure and submit school board approval when available.</a:t>
            </a:r>
          </a:p>
        </p:txBody>
      </p:sp>
      <p:sp>
        <p:nvSpPr>
          <p:cNvPr id="4" name="Slide Number Placeholder 3"/>
          <p:cNvSpPr>
            <a:spLocks noGrp="1"/>
          </p:cNvSpPr>
          <p:nvPr>
            <p:ph type="sldNum" sz="quarter" idx="5"/>
          </p:nvPr>
        </p:nvSpPr>
        <p:spPr/>
        <p:txBody>
          <a:bodyPr/>
          <a:lstStyle/>
          <a:p>
            <a:fld id="{87562687-7A5B-4415-B0F0-C719E7C49641}" type="slidenum">
              <a:rPr lang="en-US" smtClean="0"/>
              <a:t>27</a:t>
            </a:fld>
            <a:endParaRPr lang="en-US" dirty="0"/>
          </a:p>
        </p:txBody>
      </p:sp>
    </p:spTree>
    <p:extLst>
      <p:ext uri="{BB962C8B-B14F-4D97-AF65-F5344CB8AC3E}">
        <p14:creationId xmlns:p14="http://schemas.microsoft.com/office/powerpoint/2010/main" val="229099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may only affect a handful of districts, but we’ve seen possible confusion concerning it play out within the student data. Here are updated descriptions of border student status. A border out student resides within an Idaho district that abuts another state and the district’s board has determined it is the student’s best interest to attend school in the neighboring state. Border out students do not generate ADA. The district contracts with a district within the neighboring state and the Idaho district is eligible to receive funding equal to the cost of the out-of-state tuition. A border in student resides outside Idaho but attends an Idaho public school. Border in students do not generate ADA, instead tuition is to be collected. Lastly, any student served within their home district or within another Idaho district is to be identified as not a border student.</a:t>
            </a:r>
          </a:p>
        </p:txBody>
      </p:sp>
      <p:sp>
        <p:nvSpPr>
          <p:cNvPr id="4" name="Slide Number Placeholder 3"/>
          <p:cNvSpPr>
            <a:spLocks noGrp="1"/>
          </p:cNvSpPr>
          <p:nvPr>
            <p:ph type="sldNum" sz="quarter" idx="5"/>
          </p:nvPr>
        </p:nvSpPr>
        <p:spPr/>
        <p:txBody>
          <a:bodyPr/>
          <a:lstStyle/>
          <a:p>
            <a:fld id="{87562687-7A5B-4415-B0F0-C719E7C49641}" type="slidenum">
              <a:rPr lang="en-US" smtClean="0"/>
              <a:t>28</a:t>
            </a:fld>
            <a:endParaRPr lang="en-US" dirty="0"/>
          </a:p>
        </p:txBody>
      </p:sp>
    </p:spTree>
    <p:extLst>
      <p:ext uri="{BB962C8B-B14F-4D97-AF65-F5344CB8AC3E}">
        <p14:creationId xmlns:p14="http://schemas.microsoft.com/office/powerpoint/2010/main" val="1768737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know what decisions the legislature will make this session, but we will make available support unit calculation tools for the 23-24 school year as soon after session as possible. The current tools are available on the Public School Finance webpage. Go to Budget Forms and Information. You’ll be able to access the coming year templates in a similar manner. Just choose District or Charter depending on who you are.</a:t>
            </a:r>
          </a:p>
        </p:txBody>
      </p:sp>
      <p:sp>
        <p:nvSpPr>
          <p:cNvPr id="4" name="Slide Number Placeholder 3"/>
          <p:cNvSpPr>
            <a:spLocks noGrp="1"/>
          </p:cNvSpPr>
          <p:nvPr>
            <p:ph type="sldNum" sz="quarter" idx="5"/>
          </p:nvPr>
        </p:nvSpPr>
        <p:spPr/>
        <p:txBody>
          <a:bodyPr/>
          <a:lstStyle/>
          <a:p>
            <a:fld id="{87562687-7A5B-4415-B0F0-C719E7C49641}" type="slidenum">
              <a:rPr lang="en-US" smtClean="0"/>
              <a:t>29</a:t>
            </a:fld>
            <a:endParaRPr lang="en-US" dirty="0"/>
          </a:p>
        </p:txBody>
      </p:sp>
    </p:spTree>
    <p:extLst>
      <p:ext uri="{BB962C8B-B14F-4D97-AF65-F5344CB8AC3E}">
        <p14:creationId xmlns:p14="http://schemas.microsoft.com/office/powerpoint/2010/main" val="94487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Attendance occurs when students are under the guidance and direction of a teacher who is engaged in the teaching process. This could be occurring in-person or virtually. Attendance is measured in hours that exclude meal periods, breaks, passing time, and recess. The hours for each student each day are converted to a daily attendance value. Less than 2 ½ hours = 0, 2 ½ hours up to 4 = ½, and 4 hours or more = 1 attendance value. Also note: attendance for alternative and dually enrolled students are simply reported in hours with no conversion to a 0, ½, or 1.0 attendance value.</a:t>
            </a:r>
          </a:p>
        </p:txBody>
      </p:sp>
      <p:sp>
        <p:nvSpPr>
          <p:cNvPr id="4" name="Slide Number Placeholder 3"/>
          <p:cNvSpPr>
            <a:spLocks noGrp="1"/>
          </p:cNvSpPr>
          <p:nvPr>
            <p:ph type="sldNum" sz="quarter" idx="5"/>
          </p:nvPr>
        </p:nvSpPr>
        <p:spPr/>
        <p:txBody>
          <a:bodyPr/>
          <a:lstStyle/>
          <a:p>
            <a:fld id="{87562687-7A5B-4415-B0F0-C719E7C49641}" type="slidenum">
              <a:rPr lang="en-US" smtClean="0"/>
              <a:t>3</a:t>
            </a:fld>
            <a:endParaRPr lang="en-US" dirty="0"/>
          </a:p>
        </p:txBody>
      </p:sp>
    </p:spTree>
    <p:extLst>
      <p:ext uri="{BB962C8B-B14F-4D97-AF65-F5344CB8AC3E}">
        <p14:creationId xmlns:p14="http://schemas.microsoft.com/office/powerpoint/2010/main" val="1758712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This is my contact info, please reach out to me I’ll do my best to assist. </a:t>
            </a:r>
          </a:p>
        </p:txBody>
      </p:sp>
      <p:sp>
        <p:nvSpPr>
          <p:cNvPr id="4" name="Slide Number Placeholder 3"/>
          <p:cNvSpPr>
            <a:spLocks noGrp="1"/>
          </p:cNvSpPr>
          <p:nvPr>
            <p:ph type="sldNum" sz="quarter" idx="5"/>
          </p:nvPr>
        </p:nvSpPr>
        <p:spPr/>
        <p:txBody>
          <a:bodyPr/>
          <a:lstStyle/>
          <a:p>
            <a:fld id="{87562687-7A5B-4415-B0F0-C719E7C49641}" type="slidenum">
              <a:rPr lang="en-US" smtClean="0"/>
              <a:t>30</a:t>
            </a:fld>
            <a:endParaRPr lang="en-US" dirty="0"/>
          </a:p>
        </p:txBody>
      </p:sp>
    </p:spTree>
    <p:extLst>
      <p:ext uri="{BB962C8B-B14F-4D97-AF65-F5344CB8AC3E}">
        <p14:creationId xmlns:p14="http://schemas.microsoft.com/office/powerpoint/2010/main" val="49933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Your Student Information System (SIS) produces the data files the Idaho System for Educational Excellence (ISEE) requires, one of the files specific to attendance it produces is and Excel file called </a:t>
            </a:r>
            <a:r>
              <a:rPr lang="en-US" sz="1200" dirty="0" err="1"/>
              <a:t>DistrictCalendar</a:t>
            </a:r>
            <a:r>
              <a:rPr lang="en-US" sz="1200" dirty="0"/>
              <a:t>. When we use the term “ISEE calendar” this is what we’re talking about. A snip of it is shown here. It identifies several categories of data like the days within each calendar type and also the instructional, emergency closure, and non-instructional time for each day. To maximize funding a different calendar is needed each time days in session vary.</a:t>
            </a:r>
          </a:p>
          <a:p>
            <a:r>
              <a:rPr lang="en-US" sz="1200" dirty="0"/>
              <a:t>Most LEAs have a need for multiple calendars within the kindergarten, elementary, or secondary grade groupings so they are set up to be “tracked”. Send me an email if you are concerned that you might need to be “tracked”. Later in this presentation I’ll point out how you can for sure know whether or not your LEA is tracked.</a:t>
            </a:r>
          </a:p>
        </p:txBody>
      </p:sp>
      <p:sp>
        <p:nvSpPr>
          <p:cNvPr id="4" name="Slide Number Placeholder 3"/>
          <p:cNvSpPr>
            <a:spLocks noGrp="1"/>
          </p:cNvSpPr>
          <p:nvPr>
            <p:ph type="sldNum" sz="quarter" idx="5"/>
          </p:nvPr>
        </p:nvSpPr>
        <p:spPr/>
        <p:txBody>
          <a:bodyPr/>
          <a:lstStyle/>
          <a:p>
            <a:fld id="{87562687-7A5B-4415-B0F0-C719E7C49641}" type="slidenum">
              <a:rPr lang="en-US" smtClean="0"/>
              <a:t>4</a:t>
            </a:fld>
            <a:endParaRPr lang="en-US" dirty="0"/>
          </a:p>
        </p:txBody>
      </p:sp>
    </p:spTree>
    <p:extLst>
      <p:ext uri="{BB962C8B-B14F-4D97-AF65-F5344CB8AC3E}">
        <p14:creationId xmlns:p14="http://schemas.microsoft.com/office/powerpoint/2010/main" val="245501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calendar is identified as one of 6 types. These types are: K, R, SR, A, DR, and SA. Kindergarten, regular, and summer JDC have time reported in 0, ½, or 1. These are related to the daily attendance values mention earlier. Alternative, DR, and summer alternative students have time reported in hours. </a:t>
            </a: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371160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School Finance encourages you to have someone review the Enrollment Building Level report 1-2 days after each ISEE upload to ensure your calendar data is coming through correctly. To get to this report, go to the Board of Education website and click on the Education Application Portal button to log in.</a:t>
            </a:r>
          </a:p>
        </p:txBody>
      </p:sp>
      <p:sp>
        <p:nvSpPr>
          <p:cNvPr id="4" name="Slide Number Placeholder 3"/>
          <p:cNvSpPr>
            <a:spLocks noGrp="1"/>
          </p:cNvSpPr>
          <p:nvPr>
            <p:ph type="sldNum" sz="quarter" idx="5"/>
          </p:nvPr>
        </p:nvSpPr>
        <p:spPr/>
        <p:txBody>
          <a:bodyPr/>
          <a:lstStyle/>
          <a:p>
            <a:fld id="{87562687-7A5B-4415-B0F0-C719E7C49641}" type="slidenum">
              <a:rPr lang="en-US" smtClean="0"/>
              <a:t>6</a:t>
            </a:fld>
            <a:endParaRPr lang="en-US" dirty="0"/>
          </a:p>
        </p:txBody>
      </p:sp>
    </p:spTree>
    <p:extLst>
      <p:ext uri="{BB962C8B-B14F-4D97-AF65-F5344CB8AC3E}">
        <p14:creationId xmlns:p14="http://schemas.microsoft.com/office/powerpoint/2010/main" val="231558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Board of Ed website and that button at the bottom.</a:t>
            </a:r>
          </a:p>
        </p:txBody>
      </p:sp>
      <p:sp>
        <p:nvSpPr>
          <p:cNvPr id="4" name="Slide Number Placeholder 3"/>
          <p:cNvSpPr>
            <a:spLocks noGrp="1"/>
          </p:cNvSpPr>
          <p:nvPr>
            <p:ph type="sldNum" sz="quarter" idx="5"/>
          </p:nvPr>
        </p:nvSpPr>
        <p:spPr/>
        <p:txBody>
          <a:bodyPr/>
          <a:lstStyle/>
          <a:p>
            <a:fld id="{87562687-7A5B-4415-B0F0-C719E7C49641}" type="slidenum">
              <a:rPr lang="en-US" smtClean="0"/>
              <a:t>7</a:t>
            </a:fld>
            <a:endParaRPr lang="en-US" dirty="0"/>
          </a:p>
        </p:txBody>
      </p:sp>
    </p:spTree>
    <p:extLst>
      <p:ext uri="{BB962C8B-B14F-4D97-AF65-F5344CB8AC3E}">
        <p14:creationId xmlns:p14="http://schemas.microsoft.com/office/powerpoint/2010/main" val="415982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click on the Report – Attend/Enroll button shown here.</a:t>
            </a:r>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Tree>
    <p:extLst>
      <p:ext uri="{BB962C8B-B14F-4D97-AF65-F5344CB8AC3E}">
        <p14:creationId xmlns:p14="http://schemas.microsoft.com/office/powerpoint/2010/main" val="51869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various reports, choose the one titled Enrollment Building Level.</a:t>
            </a:r>
          </a:p>
        </p:txBody>
      </p:sp>
      <p:sp>
        <p:nvSpPr>
          <p:cNvPr id="4" name="Slide Number Placeholder 3"/>
          <p:cNvSpPr>
            <a:spLocks noGrp="1"/>
          </p:cNvSpPr>
          <p:nvPr>
            <p:ph type="sldNum" sz="quarter" idx="5"/>
          </p:nvPr>
        </p:nvSpPr>
        <p:spPr/>
        <p:txBody>
          <a:bodyPr/>
          <a:lstStyle/>
          <a:p>
            <a:fld id="{87562687-7A5B-4415-B0F0-C719E7C49641}" type="slidenum">
              <a:rPr lang="en-US" smtClean="0"/>
              <a:t>9</a:t>
            </a:fld>
            <a:endParaRPr lang="en-US" dirty="0"/>
          </a:p>
        </p:txBody>
      </p:sp>
    </p:spTree>
    <p:extLst>
      <p:ext uri="{BB962C8B-B14F-4D97-AF65-F5344CB8AC3E}">
        <p14:creationId xmlns:p14="http://schemas.microsoft.com/office/powerpoint/2010/main" val="145504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5106154" y="1158658"/>
            <a:ext cx="7085847" cy="3799656"/>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Attendance and Enrollment|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6103148" y="1262033"/>
            <a:ext cx="6088853" cy="3265037"/>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a:blip r:embed="rId4"/>
          <a:stretch>
            <a:fillRect/>
          </a:stretch>
        </p:blipFill>
        <p:spPr>
          <a:xfrm>
            <a:off x="7019925" y="885"/>
            <a:ext cx="5172075" cy="2116403"/>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
        <p:nvSpPr>
          <p:cNvPr id="16" name="Subtitle 2">
            <a:extLst>
              <a:ext uri="{FF2B5EF4-FFF2-40B4-BE49-F238E27FC236}">
                <a16:creationId xmlns:a16="http://schemas.microsoft.com/office/drawing/2014/main" id="{42891A5D-2074-4AC1-AAAA-B91EE3376539}"/>
              </a:ext>
            </a:extLst>
          </p:cNvPr>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reich@sde.Idaho.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de.idaho.gov/financ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mail@sde.idaho.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sde.idah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oardofed.idaho.gov/k-12-education/isee-idaho-system-for-educational-excelle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3/3/2023</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4106654"/>
            <a:ext cx="9144000" cy="808245"/>
          </a:xfrm>
        </p:spPr>
        <p:txBody>
          <a:bodyPr>
            <a:normAutofit/>
          </a:bodyPr>
          <a:lstStyle/>
          <a:p>
            <a:r>
              <a:rPr lang="en-US" sz="1600" dirty="0"/>
              <a:t>Dean Reich</a:t>
            </a:r>
          </a:p>
          <a:p>
            <a:r>
              <a:rPr lang="en-US" sz="1600" dirty="0"/>
              <a:t>Public School Finance</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t>Attendance and Enrollment</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10</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Attendance and Calendars</a:t>
            </a:r>
          </a:p>
        </p:txBody>
      </p:sp>
      <p:pic>
        <p:nvPicPr>
          <p:cNvPr id="2" name="Picture 1">
            <a:extLst>
              <a:ext uri="{FF2B5EF4-FFF2-40B4-BE49-F238E27FC236}">
                <a16:creationId xmlns:a16="http://schemas.microsoft.com/office/drawing/2014/main" id="{92BC70CC-602F-4CEE-B1AC-F6C1BF1997FB}"/>
              </a:ext>
            </a:extLst>
          </p:cNvPr>
          <p:cNvPicPr>
            <a:picLocks noChangeAspect="1"/>
          </p:cNvPicPr>
          <p:nvPr/>
        </p:nvPicPr>
        <p:blipFill>
          <a:blip r:embed="rId3"/>
          <a:stretch>
            <a:fillRect/>
          </a:stretch>
        </p:blipFill>
        <p:spPr>
          <a:xfrm>
            <a:off x="1382999" y="1177575"/>
            <a:ext cx="8618209" cy="5029225"/>
          </a:xfrm>
          <a:prstGeom prst="rect">
            <a:avLst/>
          </a:prstGeom>
        </p:spPr>
      </p:pic>
    </p:spTree>
    <p:extLst>
      <p:ext uri="{BB962C8B-B14F-4D97-AF65-F5344CB8AC3E}">
        <p14:creationId xmlns:p14="http://schemas.microsoft.com/office/powerpoint/2010/main" val="112078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11</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Attendance and Calendars</a:t>
            </a:r>
          </a:p>
        </p:txBody>
      </p:sp>
      <p:pic>
        <p:nvPicPr>
          <p:cNvPr id="5" name="Picture 4">
            <a:extLst>
              <a:ext uri="{FF2B5EF4-FFF2-40B4-BE49-F238E27FC236}">
                <a16:creationId xmlns:a16="http://schemas.microsoft.com/office/drawing/2014/main" id="{401C2AE1-F14A-47AD-A412-DE1424E646C2}"/>
              </a:ext>
            </a:extLst>
          </p:cNvPr>
          <p:cNvPicPr>
            <a:picLocks noChangeAspect="1"/>
          </p:cNvPicPr>
          <p:nvPr/>
        </p:nvPicPr>
        <p:blipFill>
          <a:blip r:embed="rId3"/>
          <a:stretch>
            <a:fillRect/>
          </a:stretch>
        </p:blipFill>
        <p:spPr>
          <a:xfrm>
            <a:off x="2642705" y="1047226"/>
            <a:ext cx="5981531" cy="5635015"/>
          </a:xfrm>
          <a:prstGeom prst="rect">
            <a:avLst/>
          </a:prstGeom>
        </p:spPr>
      </p:pic>
      <p:sp>
        <p:nvSpPr>
          <p:cNvPr id="6" name="Rectangle: Rounded Corners 5">
            <a:extLst>
              <a:ext uri="{FF2B5EF4-FFF2-40B4-BE49-F238E27FC236}">
                <a16:creationId xmlns:a16="http://schemas.microsoft.com/office/drawing/2014/main" id="{15DD6289-43A4-4971-A94D-5F19F1473836}"/>
              </a:ext>
            </a:extLst>
          </p:cNvPr>
          <p:cNvSpPr/>
          <p:nvPr/>
        </p:nvSpPr>
        <p:spPr>
          <a:xfrm>
            <a:off x="6208295" y="3380875"/>
            <a:ext cx="317634" cy="2695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1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12</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Attendance and Calendars</a:t>
            </a:r>
          </a:p>
        </p:txBody>
      </p:sp>
      <p:pic>
        <p:nvPicPr>
          <p:cNvPr id="2" name="Picture 1">
            <a:extLst>
              <a:ext uri="{FF2B5EF4-FFF2-40B4-BE49-F238E27FC236}">
                <a16:creationId xmlns:a16="http://schemas.microsoft.com/office/drawing/2014/main" id="{07BACA7C-1A61-468F-B633-19FD0593B4A8}"/>
              </a:ext>
            </a:extLst>
          </p:cNvPr>
          <p:cNvPicPr>
            <a:picLocks noChangeAspect="1"/>
          </p:cNvPicPr>
          <p:nvPr/>
        </p:nvPicPr>
        <p:blipFill>
          <a:blip r:embed="rId3"/>
          <a:stretch>
            <a:fillRect/>
          </a:stretch>
        </p:blipFill>
        <p:spPr>
          <a:xfrm>
            <a:off x="1721537" y="1069950"/>
            <a:ext cx="6931575" cy="5433437"/>
          </a:xfrm>
          <a:prstGeom prst="rect">
            <a:avLst/>
          </a:prstGeom>
        </p:spPr>
      </p:pic>
      <p:sp>
        <p:nvSpPr>
          <p:cNvPr id="6" name="Rectangle: Rounded Corners 5">
            <a:extLst>
              <a:ext uri="{FF2B5EF4-FFF2-40B4-BE49-F238E27FC236}">
                <a16:creationId xmlns:a16="http://schemas.microsoft.com/office/drawing/2014/main" id="{15DD6289-43A4-4971-A94D-5F19F1473836}"/>
              </a:ext>
            </a:extLst>
          </p:cNvPr>
          <p:cNvSpPr/>
          <p:nvPr/>
        </p:nvSpPr>
        <p:spPr>
          <a:xfrm>
            <a:off x="2671044" y="3287927"/>
            <a:ext cx="3335119" cy="28337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B9A1F1-DF5E-4003-9ECB-BCF27BF89721}"/>
              </a:ext>
            </a:extLst>
          </p:cNvPr>
          <p:cNvSpPr/>
          <p:nvPr/>
        </p:nvSpPr>
        <p:spPr>
          <a:xfrm>
            <a:off x="2356985" y="6275672"/>
            <a:ext cx="6296127" cy="309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2786-5B46-4C7E-8C3F-BCDFB50249C1}"/>
              </a:ext>
            </a:extLst>
          </p:cNvPr>
          <p:cNvSpPr>
            <a:spLocks noGrp="1"/>
          </p:cNvSpPr>
          <p:nvPr>
            <p:ph idx="13"/>
          </p:nvPr>
        </p:nvSpPr>
        <p:spPr>
          <a:xfrm>
            <a:off x="529389" y="1340123"/>
            <a:ext cx="10876547" cy="5420776"/>
          </a:xfrm>
        </p:spPr>
        <p:txBody>
          <a:bodyPr>
            <a:normAutofit/>
          </a:bodyPr>
          <a:lstStyle/>
          <a:p>
            <a:r>
              <a:rPr lang="en-US" sz="3600" dirty="0"/>
              <a:t>Your SIS also produces another data file specific to attendance called:</a:t>
            </a:r>
          </a:p>
          <a:p>
            <a:pPr lvl="1"/>
            <a:r>
              <a:rPr lang="en-US" sz="3200" dirty="0" err="1"/>
              <a:t>StudentDailyAttendance</a:t>
            </a:r>
            <a:r>
              <a:rPr lang="en-US" sz="3200" dirty="0"/>
              <a:t> – This Excel file holds the attendance value (0, ½, 1, or hours) for every student every day. </a:t>
            </a:r>
            <a:endParaRPr lang="en-US" sz="3200" i="1" dirty="0"/>
          </a:p>
          <a:p>
            <a:pPr lvl="1"/>
            <a:endParaRPr lang="en-US" sz="3200" i="1" dirty="0"/>
          </a:p>
          <a:p>
            <a:pPr lvl="1"/>
            <a:endParaRPr lang="en-US" sz="3200" i="1" dirty="0"/>
          </a:p>
          <a:p>
            <a:pPr lvl="1"/>
            <a:endParaRPr lang="en-US" sz="3200" i="1" dirty="0"/>
          </a:p>
          <a:p>
            <a:pPr lvl="1"/>
            <a:endParaRPr lang="en-US" sz="3200" i="1" dirty="0"/>
          </a:p>
          <a:p>
            <a:pPr lvl="1"/>
            <a:r>
              <a:rPr lang="en-US" sz="3200" dirty="0"/>
              <a:t>This file is difficult to review, so please review a report called </a:t>
            </a:r>
            <a:r>
              <a:rPr lang="en-US" sz="3200" u="sng" dirty="0"/>
              <a:t>Aggregate Attendance Detail</a:t>
            </a:r>
          </a:p>
          <a:p>
            <a:pPr marL="457200" lvl="1" indent="0">
              <a:buNone/>
            </a:pPr>
            <a:endParaRPr lang="en-US" sz="3200" dirty="0"/>
          </a:p>
        </p:txBody>
      </p:sp>
      <p:sp>
        <p:nvSpPr>
          <p:cNvPr id="3" name="Slide Number Placeholder 2">
            <a:extLst>
              <a:ext uri="{FF2B5EF4-FFF2-40B4-BE49-F238E27FC236}">
                <a16:creationId xmlns:a16="http://schemas.microsoft.com/office/drawing/2014/main" id="{395EF727-D809-4B8E-8D0E-5AD38A6ADF9F}"/>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13</a:t>
            </a:fld>
            <a:endParaRPr lang="en-US" dirty="0"/>
          </a:p>
        </p:txBody>
      </p:sp>
      <p:sp>
        <p:nvSpPr>
          <p:cNvPr id="4" name="Title 3">
            <a:extLst>
              <a:ext uri="{FF2B5EF4-FFF2-40B4-BE49-F238E27FC236}">
                <a16:creationId xmlns:a16="http://schemas.microsoft.com/office/drawing/2014/main" id="{588F47C7-73E8-4993-869A-B2B1F53BB137}"/>
              </a:ext>
            </a:extLst>
          </p:cNvPr>
          <p:cNvSpPr>
            <a:spLocks noGrp="1"/>
          </p:cNvSpPr>
          <p:nvPr>
            <p:ph type="title"/>
          </p:nvPr>
        </p:nvSpPr>
        <p:spPr/>
        <p:txBody>
          <a:bodyPr/>
          <a:lstStyle/>
          <a:p>
            <a:r>
              <a:rPr lang="en-US" dirty="0"/>
              <a:t>Student Daily Attendance</a:t>
            </a:r>
          </a:p>
        </p:txBody>
      </p:sp>
      <p:pic>
        <p:nvPicPr>
          <p:cNvPr id="8" name="Picture 7">
            <a:extLst>
              <a:ext uri="{FF2B5EF4-FFF2-40B4-BE49-F238E27FC236}">
                <a16:creationId xmlns:a16="http://schemas.microsoft.com/office/drawing/2014/main" id="{2CC047E6-F56C-405C-83E0-6A8C41402D11}"/>
              </a:ext>
            </a:extLst>
          </p:cNvPr>
          <p:cNvPicPr>
            <a:picLocks noChangeAspect="1"/>
          </p:cNvPicPr>
          <p:nvPr/>
        </p:nvPicPr>
        <p:blipFill>
          <a:blip r:embed="rId3"/>
          <a:stretch>
            <a:fillRect/>
          </a:stretch>
        </p:blipFill>
        <p:spPr>
          <a:xfrm>
            <a:off x="3384092" y="3287926"/>
            <a:ext cx="4754880" cy="2496855"/>
          </a:xfrm>
          <a:prstGeom prst="rect">
            <a:avLst/>
          </a:prstGeom>
        </p:spPr>
      </p:pic>
      <p:sp>
        <p:nvSpPr>
          <p:cNvPr id="7" name="Rectangle: Rounded Corners 6">
            <a:extLst>
              <a:ext uri="{FF2B5EF4-FFF2-40B4-BE49-F238E27FC236}">
                <a16:creationId xmlns:a16="http://schemas.microsoft.com/office/drawing/2014/main" id="{CE6C8B35-76A4-4572-9B1E-0B0DE010BA13}"/>
              </a:ext>
            </a:extLst>
          </p:cNvPr>
          <p:cNvSpPr/>
          <p:nvPr/>
        </p:nvSpPr>
        <p:spPr>
          <a:xfrm>
            <a:off x="6347862" y="3287926"/>
            <a:ext cx="914400" cy="24968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8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14</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Student Daily Attendance</a:t>
            </a:r>
          </a:p>
        </p:txBody>
      </p:sp>
      <p:pic>
        <p:nvPicPr>
          <p:cNvPr id="2" name="Picture 1">
            <a:extLst>
              <a:ext uri="{FF2B5EF4-FFF2-40B4-BE49-F238E27FC236}">
                <a16:creationId xmlns:a16="http://schemas.microsoft.com/office/drawing/2014/main" id="{0FDB5024-1702-46DF-AAB6-458638593257}"/>
              </a:ext>
            </a:extLst>
          </p:cNvPr>
          <p:cNvPicPr>
            <a:picLocks noChangeAspect="1"/>
          </p:cNvPicPr>
          <p:nvPr/>
        </p:nvPicPr>
        <p:blipFill>
          <a:blip r:embed="rId3"/>
          <a:stretch>
            <a:fillRect/>
          </a:stretch>
        </p:blipFill>
        <p:spPr>
          <a:xfrm>
            <a:off x="531113" y="1116530"/>
            <a:ext cx="5403825" cy="5561541"/>
          </a:xfrm>
          <a:prstGeom prst="rect">
            <a:avLst/>
          </a:prstGeom>
        </p:spPr>
      </p:pic>
      <p:sp>
        <p:nvSpPr>
          <p:cNvPr id="6" name="Rectangle: Rounded Corners 5">
            <a:extLst>
              <a:ext uri="{FF2B5EF4-FFF2-40B4-BE49-F238E27FC236}">
                <a16:creationId xmlns:a16="http://schemas.microsoft.com/office/drawing/2014/main" id="{A0623ABB-13DA-4D79-842E-62EA0709BF36}"/>
              </a:ext>
            </a:extLst>
          </p:cNvPr>
          <p:cNvSpPr/>
          <p:nvPr/>
        </p:nvSpPr>
        <p:spPr>
          <a:xfrm>
            <a:off x="2290847" y="6044666"/>
            <a:ext cx="1501541" cy="1723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E19702-5963-4443-BAC6-AD4135B10033}"/>
              </a:ext>
            </a:extLst>
          </p:cNvPr>
          <p:cNvPicPr>
            <a:picLocks noChangeAspect="1"/>
          </p:cNvPicPr>
          <p:nvPr/>
        </p:nvPicPr>
        <p:blipFill>
          <a:blip r:embed="rId4"/>
          <a:stretch>
            <a:fillRect/>
          </a:stretch>
        </p:blipFill>
        <p:spPr>
          <a:xfrm>
            <a:off x="6733735" y="1116530"/>
            <a:ext cx="4912830" cy="2607631"/>
          </a:xfrm>
          <a:prstGeom prst="rect">
            <a:avLst/>
          </a:prstGeom>
        </p:spPr>
      </p:pic>
    </p:spTree>
    <p:extLst>
      <p:ext uri="{BB962C8B-B14F-4D97-AF65-F5344CB8AC3E}">
        <p14:creationId xmlns:p14="http://schemas.microsoft.com/office/powerpoint/2010/main" val="33193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15</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Student Daily Attendance</a:t>
            </a:r>
          </a:p>
        </p:txBody>
      </p:sp>
      <p:pic>
        <p:nvPicPr>
          <p:cNvPr id="5" name="Picture 4">
            <a:extLst>
              <a:ext uri="{FF2B5EF4-FFF2-40B4-BE49-F238E27FC236}">
                <a16:creationId xmlns:a16="http://schemas.microsoft.com/office/drawing/2014/main" id="{1A7CC0E9-0EB3-4D77-A4B4-2903C872F4BC}"/>
              </a:ext>
            </a:extLst>
          </p:cNvPr>
          <p:cNvPicPr>
            <a:picLocks noChangeAspect="1"/>
          </p:cNvPicPr>
          <p:nvPr/>
        </p:nvPicPr>
        <p:blipFill>
          <a:blip r:embed="rId3"/>
          <a:stretch>
            <a:fillRect/>
          </a:stretch>
        </p:blipFill>
        <p:spPr>
          <a:xfrm>
            <a:off x="259882" y="1184895"/>
            <a:ext cx="11377061" cy="4710091"/>
          </a:xfrm>
          <a:prstGeom prst="rect">
            <a:avLst/>
          </a:prstGeom>
        </p:spPr>
      </p:pic>
      <p:sp>
        <p:nvSpPr>
          <p:cNvPr id="6" name="Rectangle: Rounded Corners 5">
            <a:extLst>
              <a:ext uri="{FF2B5EF4-FFF2-40B4-BE49-F238E27FC236}">
                <a16:creationId xmlns:a16="http://schemas.microsoft.com/office/drawing/2014/main" id="{A0623ABB-13DA-4D79-842E-62EA0709BF36}"/>
              </a:ext>
            </a:extLst>
          </p:cNvPr>
          <p:cNvSpPr/>
          <p:nvPr/>
        </p:nvSpPr>
        <p:spPr>
          <a:xfrm>
            <a:off x="4018582" y="4090737"/>
            <a:ext cx="1352315" cy="2021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3CC97B0-C9B1-432A-84DF-08825AFF0F91}"/>
              </a:ext>
            </a:extLst>
          </p:cNvPr>
          <p:cNvSpPr/>
          <p:nvPr/>
        </p:nvSpPr>
        <p:spPr>
          <a:xfrm>
            <a:off x="8001837" y="4580022"/>
            <a:ext cx="3336723" cy="1748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5F8759D-3D79-4CE7-AEF5-756D6D209639}"/>
              </a:ext>
            </a:extLst>
          </p:cNvPr>
          <p:cNvSpPr/>
          <p:nvPr/>
        </p:nvSpPr>
        <p:spPr>
          <a:xfrm>
            <a:off x="8662738" y="5528725"/>
            <a:ext cx="683394" cy="1748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B3370B4-18BB-46D6-ACF4-6D11E3EC1F83}"/>
              </a:ext>
            </a:extLst>
          </p:cNvPr>
          <p:cNvSpPr/>
          <p:nvPr/>
        </p:nvSpPr>
        <p:spPr>
          <a:xfrm>
            <a:off x="811765" y="5692856"/>
            <a:ext cx="4645759" cy="2021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1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0E89A-3B8B-4B36-A405-11F948422A1C}"/>
              </a:ext>
            </a:extLst>
          </p:cNvPr>
          <p:cNvSpPr>
            <a:spLocks noGrp="1"/>
          </p:cNvSpPr>
          <p:nvPr>
            <p:ph idx="13"/>
          </p:nvPr>
        </p:nvSpPr>
        <p:spPr/>
        <p:txBody>
          <a:bodyPr>
            <a:normAutofit fontScale="92500"/>
          </a:bodyPr>
          <a:lstStyle/>
          <a:p>
            <a:r>
              <a:rPr lang="en-US" dirty="0"/>
              <a:t>Uploading attendance is not going away</a:t>
            </a:r>
          </a:p>
          <a:p>
            <a:r>
              <a:rPr lang="en-US" dirty="0"/>
              <a:t>Attendance is recorded as a daily student value, either 0, ½, 1, or hours</a:t>
            </a:r>
          </a:p>
          <a:p>
            <a:r>
              <a:rPr lang="en-US" dirty="0"/>
              <a:t>Use the Enrollment Building Level report to verify calendar (days in session by week)</a:t>
            </a:r>
          </a:p>
          <a:p>
            <a:r>
              <a:rPr lang="en-US" dirty="0"/>
              <a:t>Use the Aggregate Attendance Detail report to verify student attendance (attendance values by week)</a:t>
            </a:r>
          </a:p>
        </p:txBody>
      </p:sp>
      <p:sp>
        <p:nvSpPr>
          <p:cNvPr id="3" name="Slide Number Placeholder 2">
            <a:extLst>
              <a:ext uri="{FF2B5EF4-FFF2-40B4-BE49-F238E27FC236}">
                <a16:creationId xmlns:a16="http://schemas.microsoft.com/office/drawing/2014/main" id="{8D5C0CCC-5AAB-42B3-84E3-D21BC8CDA8F8}"/>
              </a:ext>
            </a:extLst>
          </p:cNvPr>
          <p:cNvSpPr>
            <a:spLocks noGrp="1"/>
          </p:cNvSpPr>
          <p:nvPr>
            <p:ph type="sldNum" sz="quarter" idx="12"/>
          </p:nvPr>
        </p:nvSpPr>
        <p:spPr/>
        <p:txBody>
          <a:bodyPr/>
          <a:lstStyle/>
          <a:p>
            <a:r>
              <a:rPr lang="en-US"/>
              <a:t>Attendance and Enrollment|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95388327-9BBD-4323-A766-87ECB57515DA}"/>
              </a:ext>
            </a:extLst>
          </p:cNvPr>
          <p:cNvSpPr>
            <a:spLocks noGrp="1"/>
          </p:cNvSpPr>
          <p:nvPr>
            <p:ph type="title"/>
          </p:nvPr>
        </p:nvSpPr>
        <p:spPr/>
        <p:txBody>
          <a:bodyPr/>
          <a:lstStyle/>
          <a:p>
            <a:r>
              <a:rPr lang="en-US" dirty="0"/>
              <a:t>Attendance Summary</a:t>
            </a:r>
          </a:p>
        </p:txBody>
      </p:sp>
    </p:spTree>
    <p:extLst>
      <p:ext uri="{BB962C8B-B14F-4D97-AF65-F5344CB8AC3E}">
        <p14:creationId xmlns:p14="http://schemas.microsoft.com/office/powerpoint/2010/main" val="9928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253F5-4203-4A54-BF57-2F2AE0B25184}"/>
              </a:ext>
            </a:extLst>
          </p:cNvPr>
          <p:cNvSpPr>
            <a:spLocks noGrp="1"/>
          </p:cNvSpPr>
          <p:nvPr>
            <p:ph idx="13"/>
          </p:nvPr>
        </p:nvSpPr>
        <p:spPr>
          <a:xfrm>
            <a:off x="751112" y="1340123"/>
            <a:ext cx="10515600" cy="4791169"/>
          </a:xfrm>
        </p:spPr>
        <p:txBody>
          <a:bodyPr>
            <a:normAutofit fontScale="25000" lnSpcReduction="20000"/>
          </a:bodyPr>
          <a:lstStyle/>
          <a:p>
            <a:pPr>
              <a:spcAft>
                <a:spcPts val="1200"/>
              </a:spcAft>
            </a:pPr>
            <a:r>
              <a:rPr lang="en-US" sz="11200" b="1" dirty="0"/>
              <a:t>Full-Time Equivalent Enrollment (FTE-Enrollment) is the basis of funding this year</a:t>
            </a:r>
          </a:p>
          <a:p>
            <a:pPr marL="457200" lvl="1" indent="0">
              <a:spcAft>
                <a:spcPts val="1200"/>
              </a:spcAft>
              <a:buNone/>
            </a:pPr>
            <a:r>
              <a:rPr lang="en-US" sz="9600" dirty="0"/>
              <a:t>IDAPA 08.02.01.250.04 (temporary Board Rule)</a:t>
            </a:r>
          </a:p>
          <a:p>
            <a:pPr marL="457200" lvl="1" indent="0">
              <a:spcAft>
                <a:spcPts val="600"/>
              </a:spcAft>
              <a:buNone/>
            </a:pPr>
            <a:r>
              <a:rPr lang="en-US" sz="11200" dirty="0"/>
              <a:t>	 Average daily attendance (ADA) will be reported by averaging the full-time equivalent enrollment by week for students receiving instruction. To be considered as a student receiving instruction the student must have regular contact with the applicable instructional or pupil service staff member and be completing assignments as applicable to the grade range and course the student is enrolled in. For funding purposes full-time equivalent enrollment in an alternative summer school program shall be based on the student attending 225 (two hundred twenty-five) hours or more or the proportional share of hours up to one (1) average day of attendance.</a:t>
            </a:r>
            <a:endParaRPr lang="en-US" sz="8000" dirty="0"/>
          </a:p>
          <a:p>
            <a:endParaRPr lang="en-US" dirty="0"/>
          </a:p>
        </p:txBody>
      </p:sp>
      <p:sp>
        <p:nvSpPr>
          <p:cNvPr id="3" name="Slide Number Placeholder 2">
            <a:extLst>
              <a:ext uri="{FF2B5EF4-FFF2-40B4-BE49-F238E27FC236}">
                <a16:creationId xmlns:a16="http://schemas.microsoft.com/office/drawing/2014/main" id="{96CF7C8B-9FBA-4D2F-9AAB-7E18D343B50C}"/>
              </a:ext>
            </a:extLst>
          </p:cNvPr>
          <p:cNvSpPr>
            <a:spLocks noGrp="1"/>
          </p:cNvSpPr>
          <p:nvPr>
            <p:ph type="sldNum" sz="quarter" idx="12"/>
          </p:nvPr>
        </p:nvSpPr>
        <p:spPr/>
        <p:txBody>
          <a:bodyPr/>
          <a:lstStyle/>
          <a:p>
            <a:r>
              <a:rPr lang="en-US"/>
              <a:t>Attendance and Enrollment| </a:t>
            </a:r>
            <a:fld id="{C26AAFF7-C4D7-4A72-B8FA-A17532192431}" type="slidenum">
              <a:rPr lang="en-US" smtClean="0"/>
              <a:pPr/>
              <a:t>17</a:t>
            </a:fld>
            <a:endParaRPr lang="en-US" dirty="0"/>
          </a:p>
        </p:txBody>
      </p:sp>
      <p:sp>
        <p:nvSpPr>
          <p:cNvPr id="4" name="Title 3">
            <a:extLst>
              <a:ext uri="{FF2B5EF4-FFF2-40B4-BE49-F238E27FC236}">
                <a16:creationId xmlns:a16="http://schemas.microsoft.com/office/drawing/2014/main" id="{C04ED42F-4793-4E2D-9E1A-805A3CD9F349}"/>
              </a:ext>
            </a:extLst>
          </p:cNvPr>
          <p:cNvSpPr>
            <a:spLocks noGrp="1"/>
          </p:cNvSpPr>
          <p:nvPr>
            <p:ph type="title"/>
          </p:nvPr>
        </p:nvSpPr>
        <p:spPr/>
        <p:txBody>
          <a:bodyPr/>
          <a:lstStyle/>
          <a:p>
            <a:r>
              <a:rPr lang="en-US" dirty="0"/>
              <a:t>Enrollment</a:t>
            </a:r>
          </a:p>
        </p:txBody>
      </p:sp>
    </p:spTree>
    <p:extLst>
      <p:ext uri="{BB962C8B-B14F-4D97-AF65-F5344CB8AC3E}">
        <p14:creationId xmlns:p14="http://schemas.microsoft.com/office/powerpoint/2010/main" val="207151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62EF2-7C75-4150-BC89-7045BE6DE94F}"/>
              </a:ext>
            </a:extLst>
          </p:cNvPr>
          <p:cNvSpPr>
            <a:spLocks noGrp="1"/>
          </p:cNvSpPr>
          <p:nvPr>
            <p:ph idx="13"/>
          </p:nvPr>
        </p:nvSpPr>
        <p:spPr/>
        <p:txBody>
          <a:bodyPr/>
          <a:lstStyle/>
          <a:p>
            <a:r>
              <a:rPr lang="en-US" dirty="0"/>
              <a:t>How is an FTE-Enrollment value calculated?</a:t>
            </a:r>
          </a:p>
        </p:txBody>
      </p:sp>
      <p:sp>
        <p:nvSpPr>
          <p:cNvPr id="3" name="Slide Number Placeholder 2">
            <a:extLst>
              <a:ext uri="{FF2B5EF4-FFF2-40B4-BE49-F238E27FC236}">
                <a16:creationId xmlns:a16="http://schemas.microsoft.com/office/drawing/2014/main" id="{931EDC3E-5864-46EB-B399-63C1E8325DB3}"/>
              </a:ext>
            </a:extLst>
          </p:cNvPr>
          <p:cNvSpPr>
            <a:spLocks noGrp="1"/>
          </p:cNvSpPr>
          <p:nvPr>
            <p:ph type="sldNum" sz="quarter" idx="12"/>
          </p:nvPr>
        </p:nvSpPr>
        <p:spPr/>
        <p:txBody>
          <a:bodyPr/>
          <a:lstStyle/>
          <a:p>
            <a:r>
              <a:rPr lang="en-US"/>
              <a:t>Attendance and Enrollment| </a:t>
            </a:r>
            <a:fld id="{C26AAFF7-C4D7-4A72-B8FA-A17532192431}" type="slidenum">
              <a:rPr lang="en-US" smtClean="0"/>
              <a:pPr/>
              <a:t>18</a:t>
            </a:fld>
            <a:endParaRPr lang="en-US" dirty="0"/>
          </a:p>
        </p:txBody>
      </p:sp>
      <p:sp>
        <p:nvSpPr>
          <p:cNvPr id="4" name="Title 3">
            <a:extLst>
              <a:ext uri="{FF2B5EF4-FFF2-40B4-BE49-F238E27FC236}">
                <a16:creationId xmlns:a16="http://schemas.microsoft.com/office/drawing/2014/main" id="{5BC35D82-8E00-4273-9609-FB14E9BD6183}"/>
              </a:ext>
            </a:extLst>
          </p:cNvPr>
          <p:cNvSpPr>
            <a:spLocks noGrp="1"/>
          </p:cNvSpPr>
          <p:nvPr>
            <p:ph type="title"/>
          </p:nvPr>
        </p:nvSpPr>
        <p:spPr/>
        <p:txBody>
          <a:bodyPr/>
          <a:lstStyle/>
          <a:p>
            <a:r>
              <a:rPr lang="en-US" dirty="0"/>
              <a:t>Enrollment</a:t>
            </a:r>
          </a:p>
        </p:txBody>
      </p:sp>
      <p:sp>
        <p:nvSpPr>
          <p:cNvPr id="14" name="Flowchart: Decision 13">
            <a:extLst>
              <a:ext uri="{FF2B5EF4-FFF2-40B4-BE49-F238E27FC236}">
                <a16:creationId xmlns:a16="http://schemas.microsoft.com/office/drawing/2014/main" id="{E8DB4F82-F092-489C-AB80-F88FD96B1F77}"/>
              </a:ext>
            </a:extLst>
          </p:cNvPr>
          <p:cNvSpPr/>
          <p:nvPr/>
        </p:nvSpPr>
        <p:spPr>
          <a:xfrm>
            <a:off x="3976318" y="2358099"/>
            <a:ext cx="3226656" cy="1901228"/>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Student has attendance within the prior 10 school days?</a:t>
            </a:r>
          </a:p>
        </p:txBody>
      </p:sp>
      <p:cxnSp>
        <p:nvCxnSpPr>
          <p:cNvPr id="15" name="Connector: Elbow 14">
            <a:extLst>
              <a:ext uri="{FF2B5EF4-FFF2-40B4-BE49-F238E27FC236}">
                <a16:creationId xmlns:a16="http://schemas.microsoft.com/office/drawing/2014/main" id="{5AD8D183-61CB-47D1-8087-8D4EC3A9E1D0}"/>
              </a:ext>
            </a:extLst>
          </p:cNvPr>
          <p:cNvCxnSpPr>
            <a:cxnSpLocks/>
            <a:stCxn id="14" idx="1"/>
          </p:cNvCxnSpPr>
          <p:nvPr/>
        </p:nvCxnSpPr>
        <p:spPr>
          <a:xfrm rot="10800000" flipV="1">
            <a:off x="2898956" y="3308713"/>
            <a:ext cx="1077363" cy="122221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20144503-12AD-4F5B-8983-ADC06C79CDF5}"/>
              </a:ext>
            </a:extLst>
          </p:cNvPr>
          <p:cNvCxnSpPr>
            <a:cxnSpLocks/>
            <a:stCxn id="14" idx="3"/>
          </p:cNvCxnSpPr>
          <p:nvPr/>
        </p:nvCxnSpPr>
        <p:spPr>
          <a:xfrm>
            <a:off x="7202974" y="3308713"/>
            <a:ext cx="1028472" cy="1222219"/>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8EA167C-1CC6-48C7-BED0-DE8941329C8B}"/>
              </a:ext>
            </a:extLst>
          </p:cNvPr>
          <p:cNvSpPr txBox="1"/>
          <p:nvPr/>
        </p:nvSpPr>
        <p:spPr>
          <a:xfrm>
            <a:off x="3137651" y="3277869"/>
            <a:ext cx="599972" cy="369332"/>
          </a:xfrm>
          <a:prstGeom prst="rect">
            <a:avLst/>
          </a:prstGeom>
          <a:noFill/>
        </p:spPr>
        <p:txBody>
          <a:bodyPr wrap="none" rtlCol="0">
            <a:spAutoFit/>
          </a:bodyPr>
          <a:lstStyle/>
          <a:p>
            <a:r>
              <a:rPr lang="en-US" dirty="0"/>
              <a:t>True</a:t>
            </a:r>
          </a:p>
        </p:txBody>
      </p:sp>
      <p:sp>
        <p:nvSpPr>
          <p:cNvPr id="18" name="TextBox 17">
            <a:extLst>
              <a:ext uri="{FF2B5EF4-FFF2-40B4-BE49-F238E27FC236}">
                <a16:creationId xmlns:a16="http://schemas.microsoft.com/office/drawing/2014/main" id="{8B053B4B-B427-491A-BC38-B75386D518A3}"/>
              </a:ext>
            </a:extLst>
          </p:cNvPr>
          <p:cNvSpPr txBox="1"/>
          <p:nvPr/>
        </p:nvSpPr>
        <p:spPr>
          <a:xfrm>
            <a:off x="7333645" y="3277869"/>
            <a:ext cx="652936" cy="369332"/>
          </a:xfrm>
          <a:prstGeom prst="rect">
            <a:avLst/>
          </a:prstGeom>
          <a:noFill/>
        </p:spPr>
        <p:txBody>
          <a:bodyPr wrap="none" rtlCol="0">
            <a:spAutoFit/>
          </a:bodyPr>
          <a:lstStyle/>
          <a:p>
            <a:r>
              <a:rPr lang="en-US" dirty="0"/>
              <a:t>False</a:t>
            </a:r>
          </a:p>
        </p:txBody>
      </p:sp>
      <p:sp>
        <p:nvSpPr>
          <p:cNvPr id="19" name="Flowchart: Process 18">
            <a:extLst>
              <a:ext uri="{FF2B5EF4-FFF2-40B4-BE49-F238E27FC236}">
                <a16:creationId xmlns:a16="http://schemas.microsoft.com/office/drawing/2014/main" id="{129B27BC-0C9C-4B84-AB5E-B7CFB4BCD542}"/>
              </a:ext>
            </a:extLst>
          </p:cNvPr>
          <p:cNvSpPr/>
          <p:nvPr/>
        </p:nvSpPr>
        <p:spPr>
          <a:xfrm>
            <a:off x="1636999" y="4530931"/>
            <a:ext cx="2526190" cy="1128723"/>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FTE-Enrollment = Minutes per Week (MPW) ÷ 1200</a:t>
            </a:r>
          </a:p>
          <a:p>
            <a:pPr algn="ctr"/>
            <a:r>
              <a:rPr lang="en-US" dirty="0"/>
              <a:t>(≤ 1.0)</a:t>
            </a:r>
          </a:p>
        </p:txBody>
      </p:sp>
      <p:sp>
        <p:nvSpPr>
          <p:cNvPr id="20" name="Flowchart: Process 19">
            <a:extLst>
              <a:ext uri="{FF2B5EF4-FFF2-40B4-BE49-F238E27FC236}">
                <a16:creationId xmlns:a16="http://schemas.microsoft.com/office/drawing/2014/main" id="{472DB6B2-5E19-4426-9376-AC6895B4B94A}"/>
              </a:ext>
            </a:extLst>
          </p:cNvPr>
          <p:cNvSpPr/>
          <p:nvPr/>
        </p:nvSpPr>
        <p:spPr>
          <a:xfrm>
            <a:off x="6965538" y="4524254"/>
            <a:ext cx="2541131" cy="1135399"/>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FTE-Enrollment = </a:t>
            </a:r>
          </a:p>
          <a:p>
            <a:pPr algn="ctr"/>
            <a:r>
              <a:rPr lang="en-US" dirty="0"/>
              <a:t>0</a:t>
            </a:r>
          </a:p>
        </p:txBody>
      </p:sp>
    </p:spTree>
    <p:extLst>
      <p:ext uri="{BB962C8B-B14F-4D97-AF65-F5344CB8AC3E}">
        <p14:creationId xmlns:p14="http://schemas.microsoft.com/office/powerpoint/2010/main" val="177143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62EF2-7C75-4150-BC89-7045BE6DE94F}"/>
              </a:ext>
            </a:extLst>
          </p:cNvPr>
          <p:cNvSpPr>
            <a:spLocks noGrp="1"/>
          </p:cNvSpPr>
          <p:nvPr>
            <p:ph idx="13"/>
          </p:nvPr>
        </p:nvSpPr>
        <p:spPr>
          <a:xfrm>
            <a:off x="510481" y="1133044"/>
            <a:ext cx="10515600" cy="4351338"/>
          </a:xfrm>
        </p:spPr>
        <p:txBody>
          <a:bodyPr/>
          <a:lstStyle/>
          <a:p>
            <a:r>
              <a:rPr lang="en-US" dirty="0"/>
              <a:t>Critical to review</a:t>
            </a:r>
          </a:p>
          <a:p>
            <a:pPr lvl="1"/>
            <a:r>
              <a:rPr lang="en-US" dirty="0"/>
              <a:t>Accuracy of course minutes</a:t>
            </a:r>
          </a:p>
          <a:p>
            <a:pPr lvl="1"/>
            <a:r>
              <a:rPr lang="en-US" dirty="0"/>
              <a:t>Course start and end dates</a:t>
            </a:r>
          </a:p>
          <a:p>
            <a:pPr lvl="1"/>
            <a:r>
              <a:rPr lang="en-US" dirty="0"/>
              <a:t>Student entry and exit dates</a:t>
            </a:r>
          </a:p>
          <a:p>
            <a:pPr lvl="1"/>
            <a:r>
              <a:rPr lang="en-US" dirty="0"/>
              <a:t>Attendance</a:t>
            </a:r>
          </a:p>
        </p:txBody>
      </p:sp>
      <p:sp>
        <p:nvSpPr>
          <p:cNvPr id="3" name="Slide Number Placeholder 2">
            <a:extLst>
              <a:ext uri="{FF2B5EF4-FFF2-40B4-BE49-F238E27FC236}">
                <a16:creationId xmlns:a16="http://schemas.microsoft.com/office/drawing/2014/main" id="{931EDC3E-5864-46EB-B399-63C1E8325DB3}"/>
              </a:ext>
            </a:extLst>
          </p:cNvPr>
          <p:cNvSpPr>
            <a:spLocks noGrp="1"/>
          </p:cNvSpPr>
          <p:nvPr>
            <p:ph type="sldNum" sz="quarter" idx="12"/>
          </p:nvPr>
        </p:nvSpPr>
        <p:spPr/>
        <p:txBody>
          <a:bodyPr/>
          <a:lstStyle/>
          <a:p>
            <a:r>
              <a:rPr lang="en-US"/>
              <a:t>Attendance and Enrollment| </a:t>
            </a:r>
            <a:fld id="{C26AAFF7-C4D7-4A72-B8FA-A17532192431}" type="slidenum">
              <a:rPr lang="en-US" smtClean="0"/>
              <a:pPr/>
              <a:t>19</a:t>
            </a:fld>
            <a:endParaRPr lang="en-US" dirty="0"/>
          </a:p>
        </p:txBody>
      </p:sp>
      <p:sp>
        <p:nvSpPr>
          <p:cNvPr id="4" name="Title 3">
            <a:extLst>
              <a:ext uri="{FF2B5EF4-FFF2-40B4-BE49-F238E27FC236}">
                <a16:creationId xmlns:a16="http://schemas.microsoft.com/office/drawing/2014/main" id="{5BC35D82-8E00-4273-9609-FB14E9BD6183}"/>
              </a:ext>
            </a:extLst>
          </p:cNvPr>
          <p:cNvSpPr>
            <a:spLocks noGrp="1"/>
          </p:cNvSpPr>
          <p:nvPr>
            <p:ph type="title"/>
          </p:nvPr>
        </p:nvSpPr>
        <p:spPr/>
        <p:txBody>
          <a:bodyPr/>
          <a:lstStyle/>
          <a:p>
            <a:r>
              <a:rPr lang="en-US" dirty="0"/>
              <a:t>Enrollment</a:t>
            </a:r>
          </a:p>
        </p:txBody>
      </p:sp>
    </p:spTree>
    <p:extLst>
      <p:ext uri="{BB962C8B-B14F-4D97-AF65-F5344CB8AC3E}">
        <p14:creationId xmlns:p14="http://schemas.microsoft.com/office/powerpoint/2010/main" val="60393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E4524-EC52-40A7-890E-44AFC6E1D291}"/>
              </a:ext>
            </a:extLst>
          </p:cNvPr>
          <p:cNvSpPr>
            <a:spLocks noGrp="1"/>
          </p:cNvSpPr>
          <p:nvPr>
            <p:ph idx="13"/>
          </p:nvPr>
        </p:nvSpPr>
        <p:spPr>
          <a:xfrm>
            <a:off x="751112" y="2764478"/>
            <a:ext cx="10515600" cy="2273514"/>
          </a:xfrm>
        </p:spPr>
        <p:txBody>
          <a:bodyPr/>
          <a:lstStyle/>
          <a:p>
            <a:r>
              <a:rPr lang="en-US" dirty="0"/>
              <a:t>About 90% of funding is based on enrollment and attendance data</a:t>
            </a:r>
          </a:p>
        </p:txBody>
      </p:sp>
      <p:sp>
        <p:nvSpPr>
          <p:cNvPr id="3" name="Slide Number Placeholder 2">
            <a:extLst>
              <a:ext uri="{FF2B5EF4-FFF2-40B4-BE49-F238E27FC236}">
                <a16:creationId xmlns:a16="http://schemas.microsoft.com/office/drawing/2014/main" id="{ED7BBEF3-F594-4AD1-BF6A-AAC7521AE53C}"/>
              </a:ext>
            </a:extLst>
          </p:cNvPr>
          <p:cNvSpPr>
            <a:spLocks noGrp="1"/>
          </p:cNvSpPr>
          <p:nvPr>
            <p:ph type="sldNum" sz="quarter" idx="12"/>
          </p:nvPr>
        </p:nvSpPr>
        <p:spPr/>
        <p:txBody>
          <a:bodyPr/>
          <a:lstStyle/>
          <a:p>
            <a:r>
              <a:rPr lang="en-US" dirty="0"/>
              <a:t>Attendance and Enrollment| </a:t>
            </a:r>
            <a:fld id="{C26AAFF7-C4D7-4A72-B8FA-A17532192431}" type="slidenum">
              <a:rPr lang="en-US" smtClean="0"/>
              <a:pPr/>
              <a:t>2</a:t>
            </a:fld>
            <a:endParaRPr lang="en-US" dirty="0"/>
          </a:p>
        </p:txBody>
      </p:sp>
      <p:sp>
        <p:nvSpPr>
          <p:cNvPr id="4" name="Title 3">
            <a:extLst>
              <a:ext uri="{FF2B5EF4-FFF2-40B4-BE49-F238E27FC236}">
                <a16:creationId xmlns:a16="http://schemas.microsoft.com/office/drawing/2014/main" id="{0CBDDBE4-C7D5-49D5-88F1-F7AE4397A42E}"/>
              </a:ext>
            </a:extLst>
          </p:cNvPr>
          <p:cNvSpPr>
            <a:spLocks noGrp="1"/>
          </p:cNvSpPr>
          <p:nvPr>
            <p:ph type="title"/>
          </p:nvPr>
        </p:nvSpPr>
        <p:spPr>
          <a:xfrm>
            <a:off x="100201" y="0"/>
            <a:ext cx="10515600" cy="988601"/>
          </a:xfrm>
        </p:spPr>
        <p:txBody>
          <a:bodyPr>
            <a:normAutofit/>
          </a:bodyPr>
          <a:lstStyle/>
          <a:p>
            <a:r>
              <a:rPr lang="en-US" dirty="0"/>
              <a:t>Attendance and enrollment are important…</a:t>
            </a:r>
          </a:p>
        </p:txBody>
      </p:sp>
      <p:sp>
        <p:nvSpPr>
          <p:cNvPr id="5" name="Rectangle 4">
            <a:extLst>
              <a:ext uri="{FF2B5EF4-FFF2-40B4-BE49-F238E27FC236}">
                <a16:creationId xmlns:a16="http://schemas.microsoft.com/office/drawing/2014/main" id="{32ACCF51-B08B-42C8-ABA1-BE818D6E92E4}"/>
              </a:ext>
            </a:extLst>
          </p:cNvPr>
          <p:cNvSpPr/>
          <p:nvPr/>
        </p:nvSpPr>
        <p:spPr>
          <a:xfrm>
            <a:off x="4723223" y="1170812"/>
            <a:ext cx="7250639" cy="646331"/>
          </a:xfrm>
          <a:prstGeom prst="rect">
            <a:avLst/>
          </a:prstGeom>
        </p:spPr>
        <p:txBody>
          <a:bodyPr wrap="none">
            <a:spAutoFit/>
          </a:bodyPr>
          <a:lstStyle/>
          <a:p>
            <a:pPr>
              <a:lnSpc>
                <a:spcPct val="90000"/>
              </a:lnSpc>
              <a:spcBef>
                <a:spcPct val="0"/>
              </a:spcBef>
            </a:pPr>
            <a:r>
              <a:rPr lang="en-US" sz="4000" b="1" dirty="0">
                <a:solidFill>
                  <a:schemeClr val="bg2">
                    <a:lumMod val="25000"/>
                  </a:schemeClr>
                </a:solidFill>
                <a:latin typeface="Cambria" panose="02040503050406030204" pitchFamily="18" charset="0"/>
                <a:ea typeface="+mj-ea"/>
                <a:cs typeface="+mj-cs"/>
              </a:rPr>
              <a:t>Well, how important are they?</a:t>
            </a:r>
          </a:p>
        </p:txBody>
      </p:sp>
    </p:spTree>
    <p:extLst>
      <p:ext uri="{BB962C8B-B14F-4D97-AF65-F5344CB8AC3E}">
        <p14:creationId xmlns:p14="http://schemas.microsoft.com/office/powerpoint/2010/main" val="22139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62EF2-7C75-4150-BC89-7045BE6DE94F}"/>
              </a:ext>
            </a:extLst>
          </p:cNvPr>
          <p:cNvSpPr>
            <a:spLocks noGrp="1"/>
          </p:cNvSpPr>
          <p:nvPr>
            <p:ph idx="13"/>
          </p:nvPr>
        </p:nvSpPr>
        <p:spPr/>
        <p:txBody>
          <a:bodyPr/>
          <a:lstStyle/>
          <a:p>
            <a:r>
              <a:rPr lang="en-US" dirty="0"/>
              <a:t>How is an ADA based on FTE-Enrollment calculated?</a:t>
            </a:r>
          </a:p>
        </p:txBody>
      </p:sp>
      <p:sp>
        <p:nvSpPr>
          <p:cNvPr id="3" name="Slide Number Placeholder 2">
            <a:extLst>
              <a:ext uri="{FF2B5EF4-FFF2-40B4-BE49-F238E27FC236}">
                <a16:creationId xmlns:a16="http://schemas.microsoft.com/office/drawing/2014/main" id="{931EDC3E-5864-46EB-B399-63C1E8325DB3}"/>
              </a:ext>
            </a:extLst>
          </p:cNvPr>
          <p:cNvSpPr>
            <a:spLocks noGrp="1"/>
          </p:cNvSpPr>
          <p:nvPr>
            <p:ph type="sldNum" sz="quarter" idx="12"/>
          </p:nvPr>
        </p:nvSpPr>
        <p:spPr>
          <a:xfrm>
            <a:off x="9259538" y="6358088"/>
            <a:ext cx="2743200" cy="365125"/>
          </a:xfrm>
        </p:spPr>
        <p:txBody>
          <a:bodyPr/>
          <a:lstStyle/>
          <a:p>
            <a:r>
              <a:rPr lang="en-US"/>
              <a:t>Attendance and Enrollment| </a:t>
            </a:r>
            <a:fld id="{C26AAFF7-C4D7-4A72-B8FA-A17532192431}" type="slidenum">
              <a:rPr lang="en-US" smtClean="0"/>
              <a:pPr/>
              <a:t>20</a:t>
            </a:fld>
            <a:endParaRPr lang="en-US" dirty="0"/>
          </a:p>
        </p:txBody>
      </p:sp>
      <p:sp>
        <p:nvSpPr>
          <p:cNvPr id="4" name="Title 3">
            <a:extLst>
              <a:ext uri="{FF2B5EF4-FFF2-40B4-BE49-F238E27FC236}">
                <a16:creationId xmlns:a16="http://schemas.microsoft.com/office/drawing/2014/main" id="{5BC35D82-8E00-4273-9609-FB14E9BD6183}"/>
              </a:ext>
            </a:extLst>
          </p:cNvPr>
          <p:cNvSpPr>
            <a:spLocks noGrp="1"/>
          </p:cNvSpPr>
          <p:nvPr>
            <p:ph type="title"/>
          </p:nvPr>
        </p:nvSpPr>
        <p:spPr/>
        <p:txBody>
          <a:bodyPr/>
          <a:lstStyle/>
          <a:p>
            <a:r>
              <a:rPr lang="en-US" dirty="0"/>
              <a:t>Enrollment</a:t>
            </a:r>
          </a:p>
        </p:txBody>
      </p:sp>
      <p:grpSp>
        <p:nvGrpSpPr>
          <p:cNvPr id="5" name="Group 4">
            <a:extLst>
              <a:ext uri="{FF2B5EF4-FFF2-40B4-BE49-F238E27FC236}">
                <a16:creationId xmlns:a16="http://schemas.microsoft.com/office/drawing/2014/main" id="{36D2E308-F41C-40DF-9D85-DAA91AC8D882}"/>
              </a:ext>
            </a:extLst>
          </p:cNvPr>
          <p:cNvGrpSpPr/>
          <p:nvPr/>
        </p:nvGrpSpPr>
        <p:grpSpPr>
          <a:xfrm>
            <a:off x="1237210" y="2485229"/>
            <a:ext cx="8234049" cy="4219316"/>
            <a:chOff x="108192" y="1068309"/>
            <a:chExt cx="10842584" cy="5555989"/>
          </a:xfrm>
        </p:grpSpPr>
        <p:sp>
          <p:nvSpPr>
            <p:cNvPr id="12" name="Flowchart: Decision 11">
              <a:extLst>
                <a:ext uri="{FF2B5EF4-FFF2-40B4-BE49-F238E27FC236}">
                  <a16:creationId xmlns:a16="http://schemas.microsoft.com/office/drawing/2014/main" id="{863ADE39-AE10-405A-9E2A-0C7924D5061F}"/>
                </a:ext>
              </a:extLst>
            </p:cNvPr>
            <p:cNvSpPr/>
            <p:nvPr/>
          </p:nvSpPr>
          <p:spPr>
            <a:xfrm>
              <a:off x="5631866" y="1068309"/>
              <a:ext cx="3226656" cy="1901228"/>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Student has attendance within the prior 10 school days?</a:t>
              </a:r>
            </a:p>
          </p:txBody>
        </p:sp>
        <p:cxnSp>
          <p:nvCxnSpPr>
            <p:cNvPr id="13" name="Connector: Elbow 12">
              <a:extLst>
                <a:ext uri="{FF2B5EF4-FFF2-40B4-BE49-F238E27FC236}">
                  <a16:creationId xmlns:a16="http://schemas.microsoft.com/office/drawing/2014/main" id="{4D8E9245-63BE-4DF8-BA51-918BB0C44C60}"/>
                </a:ext>
              </a:extLst>
            </p:cNvPr>
            <p:cNvCxnSpPr>
              <a:cxnSpLocks/>
              <a:stCxn id="12" idx="1"/>
            </p:cNvCxnSpPr>
            <p:nvPr/>
          </p:nvCxnSpPr>
          <p:spPr>
            <a:xfrm rot="10800000" flipV="1">
              <a:off x="4554504" y="2018923"/>
              <a:ext cx="1077363" cy="122221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79DB758F-231E-4669-8C89-BAB18D3357D4}"/>
                </a:ext>
              </a:extLst>
            </p:cNvPr>
            <p:cNvCxnSpPr>
              <a:cxnSpLocks/>
              <a:stCxn id="12" idx="3"/>
            </p:cNvCxnSpPr>
            <p:nvPr/>
          </p:nvCxnSpPr>
          <p:spPr>
            <a:xfrm>
              <a:off x="8858522" y="2018923"/>
              <a:ext cx="1028472" cy="1222219"/>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0F116DDE-A734-49AB-8372-42E1C407EDB9}"/>
                </a:ext>
              </a:extLst>
            </p:cNvPr>
            <p:cNvSpPr txBox="1"/>
            <p:nvPr/>
          </p:nvSpPr>
          <p:spPr>
            <a:xfrm>
              <a:off x="4793199" y="1988079"/>
              <a:ext cx="599972" cy="369332"/>
            </a:xfrm>
            <a:prstGeom prst="rect">
              <a:avLst/>
            </a:prstGeom>
            <a:noFill/>
          </p:spPr>
          <p:txBody>
            <a:bodyPr wrap="none" rtlCol="0">
              <a:spAutoFit/>
            </a:bodyPr>
            <a:lstStyle/>
            <a:p>
              <a:r>
                <a:rPr lang="en-US" dirty="0"/>
                <a:t>True</a:t>
              </a:r>
            </a:p>
          </p:txBody>
        </p:sp>
        <p:sp>
          <p:nvSpPr>
            <p:cNvPr id="23" name="TextBox 22">
              <a:extLst>
                <a:ext uri="{FF2B5EF4-FFF2-40B4-BE49-F238E27FC236}">
                  <a16:creationId xmlns:a16="http://schemas.microsoft.com/office/drawing/2014/main" id="{64BC1799-A80E-4A0D-9075-978ABC25FBFA}"/>
                </a:ext>
              </a:extLst>
            </p:cNvPr>
            <p:cNvSpPr txBox="1"/>
            <p:nvPr/>
          </p:nvSpPr>
          <p:spPr>
            <a:xfrm>
              <a:off x="8989193" y="1988079"/>
              <a:ext cx="652936" cy="369332"/>
            </a:xfrm>
            <a:prstGeom prst="rect">
              <a:avLst/>
            </a:prstGeom>
            <a:noFill/>
          </p:spPr>
          <p:txBody>
            <a:bodyPr wrap="none" rtlCol="0">
              <a:spAutoFit/>
            </a:bodyPr>
            <a:lstStyle/>
            <a:p>
              <a:r>
                <a:rPr lang="en-US" dirty="0"/>
                <a:t>False</a:t>
              </a:r>
            </a:p>
          </p:txBody>
        </p:sp>
        <p:sp>
          <p:nvSpPr>
            <p:cNvPr id="24" name="Flowchart: Process 23">
              <a:extLst>
                <a:ext uri="{FF2B5EF4-FFF2-40B4-BE49-F238E27FC236}">
                  <a16:creationId xmlns:a16="http://schemas.microsoft.com/office/drawing/2014/main" id="{CD327C23-7E1C-46BC-9B85-897D8E38B254}"/>
                </a:ext>
              </a:extLst>
            </p:cNvPr>
            <p:cNvSpPr/>
            <p:nvPr/>
          </p:nvSpPr>
          <p:spPr>
            <a:xfrm>
              <a:off x="3504301" y="3241142"/>
              <a:ext cx="2127565" cy="950614"/>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FTE-Enrollment = MPW ÷ 1200</a:t>
              </a:r>
            </a:p>
            <a:p>
              <a:pPr algn="ctr"/>
              <a:r>
                <a:rPr lang="en-US" sz="1600" dirty="0"/>
                <a:t>(≤ 1.0)</a:t>
              </a:r>
            </a:p>
          </p:txBody>
        </p:sp>
        <p:sp>
          <p:nvSpPr>
            <p:cNvPr id="25" name="Flowchart: Process 24">
              <a:extLst>
                <a:ext uri="{FF2B5EF4-FFF2-40B4-BE49-F238E27FC236}">
                  <a16:creationId xmlns:a16="http://schemas.microsoft.com/office/drawing/2014/main" id="{65A60EDF-83A2-4CB7-99CE-AD194D400A3C}"/>
                </a:ext>
              </a:extLst>
            </p:cNvPr>
            <p:cNvSpPr/>
            <p:nvPr/>
          </p:nvSpPr>
          <p:spPr>
            <a:xfrm>
              <a:off x="8823211" y="3234465"/>
              <a:ext cx="2127565" cy="950614"/>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FTE-Enrollment = 0</a:t>
              </a:r>
            </a:p>
          </p:txBody>
        </p:sp>
        <p:sp>
          <p:nvSpPr>
            <p:cNvPr id="26" name="Flowchart: Process 25">
              <a:extLst>
                <a:ext uri="{FF2B5EF4-FFF2-40B4-BE49-F238E27FC236}">
                  <a16:creationId xmlns:a16="http://schemas.microsoft.com/office/drawing/2014/main" id="{16340031-1E61-45DF-AF08-9FEAD984E6A7}"/>
                </a:ext>
              </a:extLst>
            </p:cNvPr>
            <p:cNvSpPr/>
            <p:nvPr/>
          </p:nvSpPr>
          <p:spPr>
            <a:xfrm>
              <a:off x="6250432" y="4378288"/>
              <a:ext cx="2127565" cy="950614"/>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Aggregate FTE-Enrollment values</a:t>
              </a:r>
            </a:p>
          </p:txBody>
        </p:sp>
        <p:sp>
          <p:nvSpPr>
            <p:cNvPr id="27" name="Flowchart: Process 26">
              <a:extLst>
                <a:ext uri="{FF2B5EF4-FFF2-40B4-BE49-F238E27FC236}">
                  <a16:creationId xmlns:a16="http://schemas.microsoft.com/office/drawing/2014/main" id="{6F5519A7-8248-41E8-9437-3B646C179C6A}"/>
                </a:ext>
              </a:extLst>
            </p:cNvPr>
            <p:cNvSpPr/>
            <p:nvPr/>
          </p:nvSpPr>
          <p:spPr>
            <a:xfrm>
              <a:off x="6270952" y="5673684"/>
              <a:ext cx="2127565" cy="950614"/>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Aggregate FTE-Enrollment ÷ School Days</a:t>
              </a:r>
            </a:p>
          </p:txBody>
        </p:sp>
        <p:cxnSp>
          <p:nvCxnSpPr>
            <p:cNvPr id="28" name="Connector: Elbow 27">
              <a:extLst>
                <a:ext uri="{FF2B5EF4-FFF2-40B4-BE49-F238E27FC236}">
                  <a16:creationId xmlns:a16="http://schemas.microsoft.com/office/drawing/2014/main" id="{955D92E1-48AE-4501-B665-C03EB3D8267E}"/>
                </a:ext>
              </a:extLst>
            </p:cNvPr>
            <p:cNvCxnSpPr>
              <a:cxnSpLocks/>
              <a:stCxn id="24" idx="2"/>
              <a:endCxn id="26" idx="1"/>
            </p:cNvCxnSpPr>
            <p:nvPr/>
          </p:nvCxnSpPr>
          <p:spPr>
            <a:xfrm rot="16200000" flipH="1">
              <a:off x="5078339" y="3681501"/>
              <a:ext cx="661839" cy="168234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05801A28-5F5C-4A89-A129-BC03928996C2}"/>
                </a:ext>
              </a:extLst>
            </p:cNvPr>
            <p:cNvCxnSpPr>
              <a:cxnSpLocks/>
              <a:stCxn id="25" idx="2"/>
            </p:cNvCxnSpPr>
            <p:nvPr/>
          </p:nvCxnSpPr>
          <p:spPr>
            <a:xfrm rot="5400000">
              <a:off x="8809346" y="3774251"/>
              <a:ext cx="666821" cy="1488477"/>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86A70CF-56CB-4E77-832D-54C4ABAC0FF2}"/>
                </a:ext>
              </a:extLst>
            </p:cNvPr>
            <p:cNvCxnSpPr>
              <a:stCxn id="26" idx="2"/>
            </p:cNvCxnSpPr>
            <p:nvPr/>
          </p:nvCxnSpPr>
          <p:spPr>
            <a:xfrm flipH="1">
              <a:off x="7314214" y="5328902"/>
              <a:ext cx="1" cy="3447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FF7860D6-D3B1-44BC-8F29-37AEEEDCD465}"/>
                </a:ext>
              </a:extLst>
            </p:cNvPr>
            <p:cNvSpPr/>
            <p:nvPr/>
          </p:nvSpPr>
          <p:spPr>
            <a:xfrm>
              <a:off x="111580" y="1068310"/>
              <a:ext cx="2442725" cy="330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FTE-Enrollment</a:t>
              </a:r>
            </a:p>
          </p:txBody>
        </p:sp>
        <p:sp>
          <p:nvSpPr>
            <p:cNvPr id="32" name="Rectangle 31">
              <a:extLst>
                <a:ext uri="{FF2B5EF4-FFF2-40B4-BE49-F238E27FC236}">
                  <a16:creationId xmlns:a16="http://schemas.microsoft.com/office/drawing/2014/main" id="{945C4C38-EA62-484C-A451-BD77DBECAD48}"/>
                </a:ext>
              </a:extLst>
            </p:cNvPr>
            <p:cNvSpPr/>
            <p:nvPr/>
          </p:nvSpPr>
          <p:spPr>
            <a:xfrm>
              <a:off x="108192" y="4378289"/>
              <a:ext cx="2442722" cy="22391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ADA</a:t>
              </a:r>
            </a:p>
          </p:txBody>
        </p:sp>
      </p:grpSp>
    </p:spTree>
    <p:extLst>
      <p:ext uri="{BB962C8B-B14F-4D97-AF65-F5344CB8AC3E}">
        <p14:creationId xmlns:p14="http://schemas.microsoft.com/office/powerpoint/2010/main" val="203041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BA7FD-C2C2-40F5-A2B9-E9AC71F05B67}"/>
              </a:ext>
            </a:extLst>
          </p:cNvPr>
          <p:cNvSpPr>
            <a:spLocks noGrp="1"/>
          </p:cNvSpPr>
          <p:nvPr>
            <p:ph idx="13"/>
          </p:nvPr>
        </p:nvSpPr>
        <p:spPr/>
        <p:txBody>
          <a:bodyPr/>
          <a:lstStyle/>
          <a:p>
            <a:r>
              <a:rPr lang="en-US" dirty="0"/>
              <a:t>ADA based on FTE-Enrollment is shown per building on the </a:t>
            </a:r>
            <a:r>
              <a:rPr lang="en-US" u="sng" dirty="0"/>
              <a:t>Enrollment Building Level </a:t>
            </a:r>
            <a:r>
              <a:rPr lang="en-US" dirty="0"/>
              <a:t>report</a:t>
            </a:r>
          </a:p>
        </p:txBody>
      </p:sp>
      <p:sp>
        <p:nvSpPr>
          <p:cNvPr id="3" name="Slide Number Placeholder 2">
            <a:extLst>
              <a:ext uri="{FF2B5EF4-FFF2-40B4-BE49-F238E27FC236}">
                <a16:creationId xmlns:a16="http://schemas.microsoft.com/office/drawing/2014/main" id="{54D71CBB-5896-4119-947D-F0AFB58818E4}"/>
              </a:ext>
            </a:extLst>
          </p:cNvPr>
          <p:cNvSpPr>
            <a:spLocks noGrp="1"/>
          </p:cNvSpPr>
          <p:nvPr>
            <p:ph type="sldNum" sz="quarter" idx="12"/>
          </p:nvPr>
        </p:nvSpPr>
        <p:spPr/>
        <p:txBody>
          <a:bodyPr/>
          <a:lstStyle/>
          <a:p>
            <a:r>
              <a:rPr lang="en-US"/>
              <a:t>Attendance and Enrollment| </a:t>
            </a:r>
            <a:fld id="{C26AAFF7-C4D7-4A72-B8FA-A17532192431}" type="slidenum">
              <a:rPr lang="en-US" smtClean="0"/>
              <a:pPr/>
              <a:t>21</a:t>
            </a:fld>
            <a:endParaRPr lang="en-US" dirty="0"/>
          </a:p>
        </p:txBody>
      </p:sp>
      <p:sp>
        <p:nvSpPr>
          <p:cNvPr id="4" name="Title 3">
            <a:extLst>
              <a:ext uri="{FF2B5EF4-FFF2-40B4-BE49-F238E27FC236}">
                <a16:creationId xmlns:a16="http://schemas.microsoft.com/office/drawing/2014/main" id="{8B84E1CF-57B0-4A05-A498-CAB919E7BB05}"/>
              </a:ext>
            </a:extLst>
          </p:cNvPr>
          <p:cNvSpPr>
            <a:spLocks noGrp="1"/>
          </p:cNvSpPr>
          <p:nvPr>
            <p:ph type="title"/>
          </p:nvPr>
        </p:nvSpPr>
        <p:spPr/>
        <p:txBody>
          <a:bodyPr/>
          <a:lstStyle/>
          <a:p>
            <a:r>
              <a:rPr lang="en-US" dirty="0"/>
              <a:t>Enrollment</a:t>
            </a:r>
          </a:p>
        </p:txBody>
      </p:sp>
      <p:pic>
        <p:nvPicPr>
          <p:cNvPr id="5" name="Picture 4">
            <a:extLst>
              <a:ext uri="{FF2B5EF4-FFF2-40B4-BE49-F238E27FC236}">
                <a16:creationId xmlns:a16="http://schemas.microsoft.com/office/drawing/2014/main" id="{C72CA4AB-53B5-41BF-A9EF-93AA8EB11BE1}"/>
              </a:ext>
            </a:extLst>
          </p:cNvPr>
          <p:cNvPicPr>
            <a:picLocks noChangeAspect="1"/>
          </p:cNvPicPr>
          <p:nvPr/>
        </p:nvPicPr>
        <p:blipFill>
          <a:blip r:embed="rId3"/>
          <a:stretch>
            <a:fillRect/>
          </a:stretch>
        </p:blipFill>
        <p:spPr>
          <a:xfrm>
            <a:off x="6520072" y="2551644"/>
            <a:ext cx="4746640" cy="3720737"/>
          </a:xfrm>
          <a:prstGeom prst="rect">
            <a:avLst/>
          </a:prstGeom>
        </p:spPr>
      </p:pic>
      <p:sp>
        <p:nvSpPr>
          <p:cNvPr id="6" name="Rectangle: Rounded Corners 5">
            <a:extLst>
              <a:ext uri="{FF2B5EF4-FFF2-40B4-BE49-F238E27FC236}">
                <a16:creationId xmlns:a16="http://schemas.microsoft.com/office/drawing/2014/main" id="{3249D6C8-C842-457A-92DD-A03734B4357A}"/>
              </a:ext>
            </a:extLst>
          </p:cNvPr>
          <p:cNvSpPr/>
          <p:nvPr/>
        </p:nvSpPr>
        <p:spPr>
          <a:xfrm>
            <a:off x="9346130" y="3946358"/>
            <a:ext cx="1881903" cy="20966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F4E261-CC06-43D5-B5F4-0F3CC5BD36EC}"/>
              </a:ext>
            </a:extLst>
          </p:cNvPr>
          <p:cNvPicPr>
            <a:picLocks noChangeAspect="1"/>
          </p:cNvPicPr>
          <p:nvPr/>
        </p:nvPicPr>
        <p:blipFill>
          <a:blip r:embed="rId4"/>
          <a:stretch>
            <a:fillRect/>
          </a:stretch>
        </p:blipFill>
        <p:spPr>
          <a:xfrm>
            <a:off x="963967" y="2513144"/>
            <a:ext cx="4707962" cy="3759237"/>
          </a:xfrm>
          <a:prstGeom prst="rect">
            <a:avLst/>
          </a:prstGeom>
        </p:spPr>
      </p:pic>
      <p:sp>
        <p:nvSpPr>
          <p:cNvPr id="8" name="Rectangle: Rounded Corners 7">
            <a:extLst>
              <a:ext uri="{FF2B5EF4-FFF2-40B4-BE49-F238E27FC236}">
                <a16:creationId xmlns:a16="http://schemas.microsoft.com/office/drawing/2014/main" id="{CFD14979-D3CF-48FD-B3D6-76B99E479D8C}"/>
              </a:ext>
            </a:extLst>
          </p:cNvPr>
          <p:cNvSpPr/>
          <p:nvPr/>
        </p:nvSpPr>
        <p:spPr>
          <a:xfrm>
            <a:off x="2525905" y="4078575"/>
            <a:ext cx="1064286" cy="1500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6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BA7FD-C2C2-40F5-A2B9-E9AC71F05B67}"/>
              </a:ext>
            </a:extLst>
          </p:cNvPr>
          <p:cNvSpPr>
            <a:spLocks noGrp="1"/>
          </p:cNvSpPr>
          <p:nvPr>
            <p:ph idx="13"/>
          </p:nvPr>
        </p:nvSpPr>
        <p:spPr/>
        <p:txBody>
          <a:bodyPr>
            <a:normAutofit/>
          </a:bodyPr>
          <a:lstStyle/>
          <a:p>
            <a:r>
              <a:rPr lang="en-US" sz="3200" dirty="0"/>
              <a:t>ADA based on FTE-Enrollment is summarized by grade grouping on the </a:t>
            </a:r>
            <a:r>
              <a:rPr lang="en-US" sz="3200" u="sng" dirty="0"/>
              <a:t>Current Year Support Unit Calculation</a:t>
            </a:r>
            <a:r>
              <a:rPr lang="en-US" sz="3200" dirty="0"/>
              <a:t> report</a:t>
            </a:r>
          </a:p>
        </p:txBody>
      </p:sp>
      <p:sp>
        <p:nvSpPr>
          <p:cNvPr id="3" name="Slide Number Placeholder 2">
            <a:extLst>
              <a:ext uri="{FF2B5EF4-FFF2-40B4-BE49-F238E27FC236}">
                <a16:creationId xmlns:a16="http://schemas.microsoft.com/office/drawing/2014/main" id="{54D71CBB-5896-4119-947D-F0AFB58818E4}"/>
              </a:ext>
            </a:extLst>
          </p:cNvPr>
          <p:cNvSpPr>
            <a:spLocks noGrp="1"/>
          </p:cNvSpPr>
          <p:nvPr>
            <p:ph type="sldNum" sz="quarter" idx="12"/>
          </p:nvPr>
        </p:nvSpPr>
        <p:spPr/>
        <p:txBody>
          <a:bodyPr/>
          <a:lstStyle/>
          <a:p>
            <a:r>
              <a:rPr lang="en-US"/>
              <a:t>Attendance and Enrollment| </a:t>
            </a:r>
            <a:fld id="{C26AAFF7-C4D7-4A72-B8FA-A17532192431}" type="slidenum">
              <a:rPr lang="en-US" smtClean="0"/>
              <a:pPr/>
              <a:t>22</a:t>
            </a:fld>
            <a:endParaRPr lang="en-US" dirty="0"/>
          </a:p>
        </p:txBody>
      </p:sp>
      <p:sp>
        <p:nvSpPr>
          <p:cNvPr id="4" name="Title 3">
            <a:extLst>
              <a:ext uri="{FF2B5EF4-FFF2-40B4-BE49-F238E27FC236}">
                <a16:creationId xmlns:a16="http://schemas.microsoft.com/office/drawing/2014/main" id="{8B84E1CF-57B0-4A05-A498-CAB919E7BB05}"/>
              </a:ext>
            </a:extLst>
          </p:cNvPr>
          <p:cNvSpPr>
            <a:spLocks noGrp="1"/>
          </p:cNvSpPr>
          <p:nvPr>
            <p:ph type="title"/>
          </p:nvPr>
        </p:nvSpPr>
        <p:spPr/>
        <p:txBody>
          <a:bodyPr/>
          <a:lstStyle/>
          <a:p>
            <a:r>
              <a:rPr lang="en-US" dirty="0"/>
              <a:t>Enrollment</a:t>
            </a:r>
          </a:p>
        </p:txBody>
      </p:sp>
      <p:pic>
        <p:nvPicPr>
          <p:cNvPr id="7" name="Picture 6">
            <a:extLst>
              <a:ext uri="{FF2B5EF4-FFF2-40B4-BE49-F238E27FC236}">
                <a16:creationId xmlns:a16="http://schemas.microsoft.com/office/drawing/2014/main" id="{1DF4E261-CC06-43D5-B5F4-0F3CC5BD36EC}"/>
              </a:ext>
            </a:extLst>
          </p:cNvPr>
          <p:cNvPicPr>
            <a:picLocks noChangeAspect="1"/>
          </p:cNvPicPr>
          <p:nvPr/>
        </p:nvPicPr>
        <p:blipFill>
          <a:blip r:embed="rId3"/>
          <a:stretch>
            <a:fillRect/>
          </a:stretch>
        </p:blipFill>
        <p:spPr>
          <a:xfrm>
            <a:off x="963967" y="2513144"/>
            <a:ext cx="4707962" cy="3759237"/>
          </a:xfrm>
          <a:prstGeom prst="rect">
            <a:avLst/>
          </a:prstGeom>
        </p:spPr>
      </p:pic>
      <p:sp>
        <p:nvSpPr>
          <p:cNvPr id="8" name="Rectangle: Rounded Corners 7">
            <a:extLst>
              <a:ext uri="{FF2B5EF4-FFF2-40B4-BE49-F238E27FC236}">
                <a16:creationId xmlns:a16="http://schemas.microsoft.com/office/drawing/2014/main" id="{CFD14979-D3CF-48FD-B3D6-76B99E479D8C}"/>
              </a:ext>
            </a:extLst>
          </p:cNvPr>
          <p:cNvSpPr/>
          <p:nvPr/>
        </p:nvSpPr>
        <p:spPr>
          <a:xfrm>
            <a:off x="2516279" y="3578062"/>
            <a:ext cx="1959467" cy="1661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67D871-3C25-44EA-B64E-5977DA46AFB6}"/>
              </a:ext>
            </a:extLst>
          </p:cNvPr>
          <p:cNvPicPr>
            <a:picLocks noChangeAspect="1"/>
          </p:cNvPicPr>
          <p:nvPr/>
        </p:nvPicPr>
        <p:blipFill>
          <a:blip r:embed="rId4"/>
          <a:stretch>
            <a:fillRect/>
          </a:stretch>
        </p:blipFill>
        <p:spPr>
          <a:xfrm>
            <a:off x="6008912" y="2351144"/>
            <a:ext cx="5656180" cy="4083236"/>
          </a:xfrm>
          <a:prstGeom prst="rect">
            <a:avLst/>
          </a:prstGeom>
        </p:spPr>
      </p:pic>
      <p:sp>
        <p:nvSpPr>
          <p:cNvPr id="6" name="Rectangle: Rounded Corners 5">
            <a:extLst>
              <a:ext uri="{FF2B5EF4-FFF2-40B4-BE49-F238E27FC236}">
                <a16:creationId xmlns:a16="http://schemas.microsoft.com/office/drawing/2014/main" id="{3249D6C8-C842-457A-92DD-A03734B4357A}"/>
              </a:ext>
            </a:extLst>
          </p:cNvPr>
          <p:cNvSpPr/>
          <p:nvPr/>
        </p:nvSpPr>
        <p:spPr>
          <a:xfrm>
            <a:off x="6008912" y="4081114"/>
            <a:ext cx="3625976" cy="1540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76E0E2F-0C1C-4534-BA1D-28304BFBEF6B}"/>
              </a:ext>
            </a:extLst>
          </p:cNvPr>
          <p:cNvSpPr/>
          <p:nvPr/>
        </p:nvSpPr>
        <p:spPr>
          <a:xfrm>
            <a:off x="6008912" y="4862427"/>
            <a:ext cx="3625976" cy="1540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C9B8F25-B9F1-447F-B115-6D5265FAB420}"/>
              </a:ext>
            </a:extLst>
          </p:cNvPr>
          <p:cNvSpPr/>
          <p:nvPr/>
        </p:nvSpPr>
        <p:spPr>
          <a:xfrm>
            <a:off x="6008912" y="5736262"/>
            <a:ext cx="3625976" cy="1540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D3A8820-3D90-485E-A963-015AE18BB476}"/>
              </a:ext>
            </a:extLst>
          </p:cNvPr>
          <p:cNvSpPr/>
          <p:nvPr/>
        </p:nvSpPr>
        <p:spPr>
          <a:xfrm>
            <a:off x="6008912" y="6255039"/>
            <a:ext cx="3625976" cy="1540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9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BA7FD-C2C2-40F5-A2B9-E9AC71F05B67}"/>
              </a:ext>
            </a:extLst>
          </p:cNvPr>
          <p:cNvSpPr>
            <a:spLocks noGrp="1"/>
          </p:cNvSpPr>
          <p:nvPr>
            <p:ph idx="13"/>
          </p:nvPr>
        </p:nvSpPr>
        <p:spPr>
          <a:xfrm>
            <a:off x="751112" y="1022490"/>
            <a:ext cx="10515600" cy="4351338"/>
          </a:xfrm>
        </p:spPr>
        <p:txBody>
          <a:bodyPr>
            <a:normAutofit/>
          </a:bodyPr>
          <a:lstStyle/>
          <a:p>
            <a:r>
              <a:rPr lang="en-US" sz="3200" dirty="0"/>
              <a:t>The </a:t>
            </a:r>
            <a:r>
              <a:rPr lang="en-US" sz="3200" u="sng" dirty="0"/>
              <a:t>Current Year Support Unit Calculation</a:t>
            </a:r>
            <a:r>
              <a:rPr lang="en-US" sz="3200" dirty="0"/>
              <a:t> report also shows the calculation of the support units</a:t>
            </a:r>
          </a:p>
        </p:txBody>
      </p:sp>
      <p:sp>
        <p:nvSpPr>
          <p:cNvPr id="3" name="Slide Number Placeholder 2">
            <a:extLst>
              <a:ext uri="{FF2B5EF4-FFF2-40B4-BE49-F238E27FC236}">
                <a16:creationId xmlns:a16="http://schemas.microsoft.com/office/drawing/2014/main" id="{54D71CBB-5896-4119-947D-F0AFB58818E4}"/>
              </a:ext>
            </a:extLst>
          </p:cNvPr>
          <p:cNvSpPr>
            <a:spLocks noGrp="1"/>
          </p:cNvSpPr>
          <p:nvPr>
            <p:ph type="sldNum" sz="quarter" idx="12"/>
          </p:nvPr>
        </p:nvSpPr>
        <p:spPr/>
        <p:txBody>
          <a:bodyPr/>
          <a:lstStyle/>
          <a:p>
            <a:r>
              <a:rPr lang="en-US"/>
              <a:t>Attendance and Enrollment|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8B84E1CF-57B0-4A05-A498-CAB919E7BB05}"/>
              </a:ext>
            </a:extLst>
          </p:cNvPr>
          <p:cNvSpPr>
            <a:spLocks noGrp="1"/>
          </p:cNvSpPr>
          <p:nvPr>
            <p:ph type="title"/>
          </p:nvPr>
        </p:nvSpPr>
        <p:spPr/>
        <p:txBody>
          <a:bodyPr/>
          <a:lstStyle/>
          <a:p>
            <a:r>
              <a:rPr lang="en-US" dirty="0"/>
              <a:t>Enrollment</a:t>
            </a:r>
          </a:p>
        </p:txBody>
      </p:sp>
      <p:pic>
        <p:nvPicPr>
          <p:cNvPr id="9" name="Picture 8">
            <a:extLst>
              <a:ext uri="{FF2B5EF4-FFF2-40B4-BE49-F238E27FC236}">
                <a16:creationId xmlns:a16="http://schemas.microsoft.com/office/drawing/2014/main" id="{AF67D871-3C25-44EA-B64E-5977DA46AFB6}"/>
              </a:ext>
            </a:extLst>
          </p:cNvPr>
          <p:cNvPicPr>
            <a:picLocks noChangeAspect="1"/>
          </p:cNvPicPr>
          <p:nvPr/>
        </p:nvPicPr>
        <p:blipFill rotWithShape="1">
          <a:blip r:embed="rId3"/>
          <a:srcRect t="21290"/>
          <a:stretch/>
        </p:blipFill>
        <p:spPr>
          <a:xfrm>
            <a:off x="2156095" y="2010547"/>
            <a:ext cx="7879809" cy="4477457"/>
          </a:xfrm>
          <a:prstGeom prst="rect">
            <a:avLst/>
          </a:prstGeom>
        </p:spPr>
      </p:pic>
      <p:sp>
        <p:nvSpPr>
          <p:cNvPr id="6" name="Rectangle: Rounded Corners 5">
            <a:extLst>
              <a:ext uri="{FF2B5EF4-FFF2-40B4-BE49-F238E27FC236}">
                <a16:creationId xmlns:a16="http://schemas.microsoft.com/office/drawing/2014/main" id="{3249D6C8-C842-457A-92DD-A03734B4357A}"/>
              </a:ext>
            </a:extLst>
          </p:cNvPr>
          <p:cNvSpPr/>
          <p:nvPr/>
        </p:nvSpPr>
        <p:spPr>
          <a:xfrm>
            <a:off x="7902341" y="3246124"/>
            <a:ext cx="1992430" cy="16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76E0E2F-0C1C-4534-BA1D-28304BFBEF6B}"/>
              </a:ext>
            </a:extLst>
          </p:cNvPr>
          <p:cNvSpPr/>
          <p:nvPr/>
        </p:nvSpPr>
        <p:spPr>
          <a:xfrm>
            <a:off x="7902341" y="4320805"/>
            <a:ext cx="1992430" cy="16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9C810DF-E86A-4EC8-8B79-D0295B5EAF00}"/>
              </a:ext>
            </a:extLst>
          </p:cNvPr>
          <p:cNvSpPr/>
          <p:nvPr/>
        </p:nvSpPr>
        <p:spPr>
          <a:xfrm>
            <a:off x="7902341" y="5562120"/>
            <a:ext cx="1992430" cy="16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D1ADA67-BDC3-4298-B5C6-87C988B6A327}"/>
              </a:ext>
            </a:extLst>
          </p:cNvPr>
          <p:cNvSpPr/>
          <p:nvPr/>
        </p:nvSpPr>
        <p:spPr>
          <a:xfrm>
            <a:off x="7902341" y="6280072"/>
            <a:ext cx="1992430" cy="16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0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04057-4B0B-470D-999E-C3AEEA4C00CF}"/>
              </a:ext>
            </a:extLst>
          </p:cNvPr>
          <p:cNvSpPr>
            <a:spLocks noGrp="1"/>
          </p:cNvSpPr>
          <p:nvPr>
            <p:ph idx="13"/>
          </p:nvPr>
        </p:nvSpPr>
        <p:spPr>
          <a:xfrm>
            <a:off x="741487" y="1137994"/>
            <a:ext cx="10515600" cy="4351338"/>
          </a:xfrm>
        </p:spPr>
        <p:txBody>
          <a:bodyPr>
            <a:normAutofit/>
          </a:bodyPr>
          <a:lstStyle/>
          <a:p>
            <a:pPr marL="0" indent="0">
              <a:buNone/>
            </a:pPr>
            <a:r>
              <a:rPr lang="en-US" sz="3200" dirty="0"/>
              <a:t>Support Unit Divisor Table</a:t>
            </a:r>
          </a:p>
        </p:txBody>
      </p:sp>
      <p:sp>
        <p:nvSpPr>
          <p:cNvPr id="3" name="Slide Number Placeholder 2">
            <a:extLst>
              <a:ext uri="{FF2B5EF4-FFF2-40B4-BE49-F238E27FC236}">
                <a16:creationId xmlns:a16="http://schemas.microsoft.com/office/drawing/2014/main" id="{C05B9BA2-2A0D-44B6-B812-A31AB97F5270}"/>
              </a:ext>
            </a:extLst>
          </p:cNvPr>
          <p:cNvSpPr>
            <a:spLocks noGrp="1"/>
          </p:cNvSpPr>
          <p:nvPr>
            <p:ph type="sldNum" sz="quarter" idx="12"/>
          </p:nvPr>
        </p:nvSpPr>
        <p:spPr/>
        <p:txBody>
          <a:bodyPr/>
          <a:lstStyle/>
          <a:p>
            <a:r>
              <a:rPr lang="en-US"/>
              <a:t>Attendance and Enrollment| </a:t>
            </a:r>
            <a:fld id="{C26AAFF7-C4D7-4A72-B8FA-A17532192431}" type="slidenum">
              <a:rPr lang="en-US" smtClean="0"/>
              <a:pPr/>
              <a:t>24</a:t>
            </a:fld>
            <a:endParaRPr lang="en-US" dirty="0"/>
          </a:p>
        </p:txBody>
      </p:sp>
      <p:sp>
        <p:nvSpPr>
          <p:cNvPr id="4" name="Title 3">
            <a:extLst>
              <a:ext uri="{FF2B5EF4-FFF2-40B4-BE49-F238E27FC236}">
                <a16:creationId xmlns:a16="http://schemas.microsoft.com/office/drawing/2014/main" id="{08304DD1-11B7-4748-9E7D-071F46AF3B81}"/>
              </a:ext>
            </a:extLst>
          </p:cNvPr>
          <p:cNvSpPr>
            <a:spLocks noGrp="1"/>
          </p:cNvSpPr>
          <p:nvPr>
            <p:ph type="title"/>
          </p:nvPr>
        </p:nvSpPr>
        <p:spPr/>
        <p:txBody>
          <a:bodyPr/>
          <a:lstStyle/>
          <a:p>
            <a:r>
              <a:rPr lang="en-US" dirty="0"/>
              <a:t>Enrollment</a:t>
            </a:r>
          </a:p>
        </p:txBody>
      </p:sp>
      <p:pic>
        <p:nvPicPr>
          <p:cNvPr id="6" name="Picture 5" descr="Unit Divisor Table from Idaho Code 33-1002(4).&#10;">
            <a:extLst>
              <a:ext uri="{FF2B5EF4-FFF2-40B4-BE49-F238E27FC236}">
                <a16:creationId xmlns:a16="http://schemas.microsoft.com/office/drawing/2014/main" id="{D086A427-E486-4A38-9D09-E610EE8FBD54}"/>
              </a:ext>
            </a:extLst>
          </p:cNvPr>
          <p:cNvPicPr>
            <a:picLocks noChangeAspect="1"/>
          </p:cNvPicPr>
          <p:nvPr/>
        </p:nvPicPr>
        <p:blipFill rotWithShape="1">
          <a:blip r:embed="rId3"/>
          <a:srcRect r="9397"/>
          <a:stretch/>
        </p:blipFill>
        <p:spPr>
          <a:xfrm>
            <a:off x="2674152" y="1588168"/>
            <a:ext cx="6070341" cy="5005166"/>
          </a:xfrm>
          <a:prstGeom prst="rect">
            <a:avLst/>
          </a:prstGeom>
          <a:ln>
            <a:solidFill>
              <a:schemeClr val="tx1"/>
            </a:solidFill>
          </a:ln>
        </p:spPr>
      </p:pic>
    </p:spTree>
    <p:extLst>
      <p:ext uri="{BB962C8B-B14F-4D97-AF65-F5344CB8AC3E}">
        <p14:creationId xmlns:p14="http://schemas.microsoft.com/office/powerpoint/2010/main" val="357401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0E89A-3B8B-4B36-A405-11F948422A1C}"/>
              </a:ext>
            </a:extLst>
          </p:cNvPr>
          <p:cNvSpPr>
            <a:spLocks noGrp="1"/>
          </p:cNvSpPr>
          <p:nvPr>
            <p:ph idx="13"/>
          </p:nvPr>
        </p:nvSpPr>
        <p:spPr>
          <a:xfrm>
            <a:off x="751112" y="1340124"/>
            <a:ext cx="10515600" cy="4983674"/>
          </a:xfrm>
        </p:spPr>
        <p:txBody>
          <a:bodyPr>
            <a:normAutofit fontScale="92500" lnSpcReduction="20000"/>
          </a:bodyPr>
          <a:lstStyle/>
          <a:p>
            <a:r>
              <a:rPr lang="en-US" dirty="0"/>
              <a:t>FTE-Enrollment value replaces attendance value in ADA based on FTE-Enrollment calculation</a:t>
            </a:r>
          </a:p>
          <a:p>
            <a:r>
              <a:rPr lang="en-US" dirty="0"/>
              <a:t>Use the Enrollment Building Level report to verify ADA based on FTE-Enrollment against actual enrollment at the building detail </a:t>
            </a:r>
          </a:p>
          <a:p>
            <a:r>
              <a:rPr lang="en-US" dirty="0"/>
              <a:t>Use the Current Year Support Unit Calculation report to verify ADA based on FTE-Enrollment at the grade grouping level</a:t>
            </a:r>
          </a:p>
          <a:p>
            <a:r>
              <a:rPr lang="en-US" dirty="0"/>
              <a:t>Use the Current Year Support Unit Calculation report to see support units calculated by divisor</a:t>
            </a:r>
          </a:p>
        </p:txBody>
      </p:sp>
      <p:sp>
        <p:nvSpPr>
          <p:cNvPr id="3" name="Slide Number Placeholder 2">
            <a:extLst>
              <a:ext uri="{FF2B5EF4-FFF2-40B4-BE49-F238E27FC236}">
                <a16:creationId xmlns:a16="http://schemas.microsoft.com/office/drawing/2014/main" id="{8D5C0CCC-5AAB-42B3-84E3-D21BC8CDA8F8}"/>
              </a:ext>
            </a:extLst>
          </p:cNvPr>
          <p:cNvSpPr>
            <a:spLocks noGrp="1"/>
          </p:cNvSpPr>
          <p:nvPr>
            <p:ph type="sldNum" sz="quarter" idx="12"/>
          </p:nvPr>
        </p:nvSpPr>
        <p:spPr/>
        <p:txBody>
          <a:bodyPr/>
          <a:lstStyle/>
          <a:p>
            <a:r>
              <a:rPr lang="en-US"/>
              <a:t>Attendance and Enrollment| </a:t>
            </a:r>
            <a:fld id="{C26AAFF7-C4D7-4A72-B8FA-A17532192431}" type="slidenum">
              <a:rPr lang="en-US" smtClean="0"/>
              <a:pPr/>
              <a:t>25</a:t>
            </a:fld>
            <a:endParaRPr lang="en-US" dirty="0"/>
          </a:p>
        </p:txBody>
      </p:sp>
      <p:sp>
        <p:nvSpPr>
          <p:cNvPr id="4" name="Title 3">
            <a:extLst>
              <a:ext uri="{FF2B5EF4-FFF2-40B4-BE49-F238E27FC236}">
                <a16:creationId xmlns:a16="http://schemas.microsoft.com/office/drawing/2014/main" id="{95388327-9BBD-4323-A766-87ECB57515DA}"/>
              </a:ext>
            </a:extLst>
          </p:cNvPr>
          <p:cNvSpPr>
            <a:spLocks noGrp="1"/>
          </p:cNvSpPr>
          <p:nvPr>
            <p:ph type="title"/>
          </p:nvPr>
        </p:nvSpPr>
        <p:spPr/>
        <p:txBody>
          <a:bodyPr/>
          <a:lstStyle/>
          <a:p>
            <a:r>
              <a:rPr lang="en-US" dirty="0"/>
              <a:t>Enrollment Summary</a:t>
            </a:r>
          </a:p>
        </p:txBody>
      </p:sp>
    </p:spTree>
    <p:extLst>
      <p:ext uri="{BB962C8B-B14F-4D97-AF65-F5344CB8AC3E}">
        <p14:creationId xmlns:p14="http://schemas.microsoft.com/office/powerpoint/2010/main" val="21624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D1F44-C49F-4B2C-AF99-2C8F18BDE9E2}"/>
              </a:ext>
            </a:extLst>
          </p:cNvPr>
          <p:cNvSpPr>
            <a:spLocks noGrp="1"/>
          </p:cNvSpPr>
          <p:nvPr>
            <p:ph idx="13"/>
          </p:nvPr>
        </p:nvSpPr>
        <p:spPr>
          <a:xfrm>
            <a:off x="751112" y="1340124"/>
            <a:ext cx="10515600" cy="5055650"/>
          </a:xfrm>
        </p:spPr>
        <p:txBody>
          <a:bodyPr>
            <a:normAutofit fontScale="55000" lnSpcReduction="20000"/>
          </a:bodyPr>
          <a:lstStyle/>
          <a:p>
            <a:r>
              <a:rPr lang="en-US" sz="5800" dirty="0"/>
              <a:t>Emergency Closures (IC 33-1003A)</a:t>
            </a:r>
          </a:p>
          <a:p>
            <a:pPr marL="0" indent="0">
              <a:buNone/>
            </a:pPr>
            <a:endParaRPr lang="en-US" sz="5800" dirty="0"/>
          </a:p>
          <a:p>
            <a:pPr marL="457200" lvl="1" indent="0">
              <a:buNone/>
            </a:pPr>
            <a:r>
              <a:rPr lang="en-US" sz="5100" dirty="0"/>
              <a:t>“</a:t>
            </a:r>
            <a:r>
              <a:rPr lang="en-US" sz="5100" dirty="0">
                <a:highlight>
                  <a:srgbClr val="FFFF00"/>
                </a:highlight>
              </a:rPr>
              <a:t>When a school is closed</a:t>
            </a:r>
            <a:r>
              <a:rPr lang="en-US" sz="5100" dirty="0"/>
              <a:t>, or if a school remains open but attendance is significantly reduced because of storm, flood, failure of the heating plant, loss or damage to the school building, quarantine or order of any city, county or state health agency, or for reason believed by the board of trustees to be in the best interest for the health, safety or welfare of the pupils…” the ADA shall be considered as being the same as for the days when the school was open.</a:t>
            </a:r>
          </a:p>
          <a:p>
            <a:pPr marL="0" indent="0">
              <a:buNone/>
            </a:pPr>
            <a:endParaRPr lang="en-US" sz="4100" dirty="0"/>
          </a:p>
          <a:p>
            <a:r>
              <a:rPr lang="en-US" sz="4100" dirty="0"/>
              <a:t>Not recognized as an Emergency Closure:</a:t>
            </a:r>
          </a:p>
          <a:p>
            <a:pPr lvl="1"/>
            <a:r>
              <a:rPr lang="en-US" sz="4100" dirty="0"/>
              <a:t>Insufficient staffing due to a labor dispute</a:t>
            </a:r>
          </a:p>
          <a:p>
            <a:pPr lvl="1"/>
            <a:r>
              <a:rPr lang="en-US" sz="4100" dirty="0"/>
              <a:t>State athletic tournaments</a:t>
            </a:r>
          </a:p>
          <a:p>
            <a:pPr lvl="1"/>
            <a:r>
              <a:rPr lang="en-US" sz="4100" dirty="0"/>
              <a:t>Construction delays</a:t>
            </a:r>
          </a:p>
          <a:p>
            <a:endParaRPr lang="en-US" dirty="0"/>
          </a:p>
        </p:txBody>
      </p:sp>
      <p:sp>
        <p:nvSpPr>
          <p:cNvPr id="3" name="Slide Number Placeholder 2">
            <a:extLst>
              <a:ext uri="{FF2B5EF4-FFF2-40B4-BE49-F238E27FC236}">
                <a16:creationId xmlns:a16="http://schemas.microsoft.com/office/drawing/2014/main" id="{B375F70C-D825-4540-9BE9-3C483D48BCCC}"/>
              </a:ext>
            </a:extLst>
          </p:cNvPr>
          <p:cNvSpPr>
            <a:spLocks noGrp="1"/>
          </p:cNvSpPr>
          <p:nvPr>
            <p:ph type="sldNum" sz="quarter" idx="12"/>
          </p:nvPr>
        </p:nvSpPr>
        <p:spPr/>
        <p:txBody>
          <a:bodyPr/>
          <a:lstStyle/>
          <a:p>
            <a:r>
              <a:rPr lang="en-US"/>
              <a:t>Attendance and Enrollment| </a:t>
            </a:r>
            <a:fld id="{C26AAFF7-C4D7-4A72-B8FA-A17532192431}" type="slidenum">
              <a:rPr lang="en-US" smtClean="0"/>
              <a:pPr/>
              <a:t>26</a:t>
            </a:fld>
            <a:endParaRPr lang="en-US" dirty="0"/>
          </a:p>
        </p:txBody>
      </p:sp>
      <p:sp>
        <p:nvSpPr>
          <p:cNvPr id="4" name="Title 3">
            <a:extLst>
              <a:ext uri="{FF2B5EF4-FFF2-40B4-BE49-F238E27FC236}">
                <a16:creationId xmlns:a16="http://schemas.microsoft.com/office/drawing/2014/main" id="{FCB733DC-B961-4EBA-A94E-11E25B5C9C6A}"/>
              </a:ext>
            </a:extLst>
          </p:cNvPr>
          <p:cNvSpPr>
            <a:spLocks noGrp="1"/>
          </p:cNvSpPr>
          <p:nvPr>
            <p:ph type="title"/>
          </p:nvPr>
        </p:nvSpPr>
        <p:spPr/>
        <p:txBody>
          <a:bodyPr/>
          <a:lstStyle/>
          <a:p>
            <a:r>
              <a:rPr lang="en-US" dirty="0"/>
              <a:t>Attendance and Enrollment</a:t>
            </a:r>
          </a:p>
        </p:txBody>
      </p:sp>
    </p:spTree>
    <p:extLst>
      <p:ext uri="{BB962C8B-B14F-4D97-AF65-F5344CB8AC3E}">
        <p14:creationId xmlns:p14="http://schemas.microsoft.com/office/powerpoint/2010/main" val="24747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8CF34E-DA39-41DC-9861-74577C1014D6}"/>
              </a:ext>
            </a:extLst>
          </p:cNvPr>
          <p:cNvSpPr>
            <a:spLocks noGrp="1"/>
          </p:cNvSpPr>
          <p:nvPr>
            <p:ph idx="13"/>
          </p:nvPr>
        </p:nvSpPr>
        <p:spPr>
          <a:xfrm>
            <a:off x="7671335" y="1234249"/>
            <a:ext cx="3975133" cy="5055650"/>
          </a:xfrm>
        </p:spPr>
        <p:txBody>
          <a:bodyPr>
            <a:normAutofit fontScale="70000" lnSpcReduction="20000"/>
          </a:bodyPr>
          <a:lstStyle/>
          <a:p>
            <a:r>
              <a:rPr lang="en-US" dirty="0"/>
              <a:t> Link on SDE website</a:t>
            </a:r>
          </a:p>
          <a:p>
            <a:endParaRPr lang="en-US" dirty="0"/>
          </a:p>
          <a:p>
            <a:r>
              <a:rPr lang="en-US" dirty="0"/>
              <a:t> Change ISEE calendars</a:t>
            </a:r>
          </a:p>
          <a:p>
            <a:endParaRPr lang="en-US" dirty="0"/>
          </a:p>
          <a:p>
            <a:r>
              <a:rPr lang="en-US" dirty="0"/>
              <a:t> Review instructional hour calendars</a:t>
            </a:r>
          </a:p>
          <a:p>
            <a:endParaRPr lang="en-US" dirty="0"/>
          </a:p>
          <a:p>
            <a:r>
              <a:rPr lang="en-US" dirty="0"/>
              <a:t> Within 72 hours email this form to </a:t>
            </a:r>
            <a:r>
              <a:rPr lang="en-US" dirty="0">
                <a:hlinkClick r:id="rId3"/>
              </a:rPr>
              <a:t>dreich@sde.Idaho.gov</a:t>
            </a:r>
            <a:r>
              <a:rPr lang="en-US" dirty="0"/>
              <a:t>  </a:t>
            </a:r>
          </a:p>
          <a:p>
            <a:endParaRPr lang="en-US" dirty="0"/>
          </a:p>
          <a:p>
            <a:r>
              <a:rPr lang="en-US" dirty="0"/>
              <a:t>Email the school board minutes when available</a:t>
            </a:r>
          </a:p>
        </p:txBody>
      </p:sp>
      <p:sp>
        <p:nvSpPr>
          <p:cNvPr id="3" name="Slide Number Placeholder 2">
            <a:extLst>
              <a:ext uri="{FF2B5EF4-FFF2-40B4-BE49-F238E27FC236}">
                <a16:creationId xmlns:a16="http://schemas.microsoft.com/office/drawing/2014/main" id="{4581D223-E340-4533-8997-F1E2245A10BE}"/>
              </a:ext>
            </a:extLst>
          </p:cNvPr>
          <p:cNvSpPr>
            <a:spLocks noGrp="1"/>
          </p:cNvSpPr>
          <p:nvPr>
            <p:ph type="sldNum" sz="quarter" idx="12"/>
          </p:nvPr>
        </p:nvSpPr>
        <p:spPr/>
        <p:txBody>
          <a:bodyPr/>
          <a:lstStyle/>
          <a:p>
            <a:r>
              <a:rPr lang="en-US"/>
              <a:t>Attendance and Enrollment| </a:t>
            </a:r>
            <a:fld id="{C26AAFF7-C4D7-4A72-B8FA-A17532192431}" type="slidenum">
              <a:rPr lang="en-US" smtClean="0"/>
              <a:pPr/>
              <a:t>27</a:t>
            </a:fld>
            <a:endParaRPr lang="en-US" dirty="0"/>
          </a:p>
        </p:txBody>
      </p:sp>
      <p:sp>
        <p:nvSpPr>
          <p:cNvPr id="4" name="Title 3">
            <a:extLst>
              <a:ext uri="{FF2B5EF4-FFF2-40B4-BE49-F238E27FC236}">
                <a16:creationId xmlns:a16="http://schemas.microsoft.com/office/drawing/2014/main" id="{B90B2E32-C299-44F5-89F4-8F1CE1AD7CB3}"/>
              </a:ext>
            </a:extLst>
          </p:cNvPr>
          <p:cNvSpPr>
            <a:spLocks noGrp="1"/>
          </p:cNvSpPr>
          <p:nvPr>
            <p:ph type="title"/>
          </p:nvPr>
        </p:nvSpPr>
        <p:spPr/>
        <p:txBody>
          <a:bodyPr/>
          <a:lstStyle/>
          <a:p>
            <a:r>
              <a:rPr lang="en-US" dirty="0"/>
              <a:t>Attendance and Enrollment</a:t>
            </a:r>
          </a:p>
        </p:txBody>
      </p:sp>
      <p:pic>
        <p:nvPicPr>
          <p:cNvPr id="5" name="Picture 4" descr="Image showing an example of a Certificate of Closure form.">
            <a:extLst>
              <a:ext uri="{FF2B5EF4-FFF2-40B4-BE49-F238E27FC236}">
                <a16:creationId xmlns:a16="http://schemas.microsoft.com/office/drawing/2014/main" id="{AB7D778E-EAC2-477C-8119-35AF007290D3}"/>
              </a:ext>
            </a:extLst>
          </p:cNvPr>
          <p:cNvPicPr>
            <a:picLocks noChangeAspect="1"/>
          </p:cNvPicPr>
          <p:nvPr/>
        </p:nvPicPr>
        <p:blipFill>
          <a:blip r:embed="rId4"/>
          <a:stretch>
            <a:fillRect/>
          </a:stretch>
        </p:blipFill>
        <p:spPr>
          <a:xfrm>
            <a:off x="545532" y="1156890"/>
            <a:ext cx="6817793" cy="5489761"/>
          </a:xfrm>
          <a:prstGeom prst="rect">
            <a:avLst/>
          </a:prstGeom>
          <a:ln w="25400">
            <a:solidFill>
              <a:schemeClr val="tx1"/>
            </a:solidFill>
          </a:ln>
        </p:spPr>
      </p:pic>
    </p:spTree>
    <p:extLst>
      <p:ext uri="{BB962C8B-B14F-4D97-AF65-F5344CB8AC3E}">
        <p14:creationId xmlns:p14="http://schemas.microsoft.com/office/powerpoint/2010/main" val="56675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8CB4D-55B5-4BE4-9C2C-ADCA9A893407}"/>
              </a:ext>
            </a:extLst>
          </p:cNvPr>
          <p:cNvSpPr>
            <a:spLocks noGrp="1"/>
          </p:cNvSpPr>
          <p:nvPr>
            <p:ph idx="13"/>
          </p:nvPr>
        </p:nvSpPr>
        <p:spPr>
          <a:xfrm>
            <a:off x="751112" y="1340124"/>
            <a:ext cx="10515600" cy="4983674"/>
          </a:xfrm>
        </p:spPr>
        <p:txBody>
          <a:bodyPr>
            <a:normAutofit fontScale="70000" lnSpcReduction="20000"/>
          </a:bodyPr>
          <a:lstStyle/>
          <a:p>
            <a:pPr marL="0" indent="0">
              <a:buNone/>
            </a:pPr>
            <a:r>
              <a:rPr lang="en-US" u="sng" dirty="0"/>
              <a:t>Border Out</a:t>
            </a:r>
            <a:endParaRPr lang="en-US" dirty="0"/>
          </a:p>
          <a:p>
            <a:r>
              <a:rPr lang="en-US" dirty="0"/>
              <a:t>A student residing within an Idaho district abutting another state where the board of trustees have determined it is in the student’s best interest to attend school in the neighboring state (33-1403 I.C.).</a:t>
            </a:r>
          </a:p>
          <a:p>
            <a:pPr marL="0" indent="0">
              <a:buNone/>
            </a:pPr>
            <a:r>
              <a:rPr lang="en-US" dirty="0"/>
              <a:t> </a:t>
            </a:r>
          </a:p>
          <a:p>
            <a:pPr marL="0" indent="0">
              <a:buNone/>
            </a:pPr>
            <a:r>
              <a:rPr lang="en-US" u="sng" dirty="0"/>
              <a:t>Border In</a:t>
            </a:r>
            <a:endParaRPr lang="en-US" dirty="0"/>
          </a:p>
          <a:p>
            <a:r>
              <a:rPr lang="en-US" dirty="0"/>
              <a:t>A student residing outside Idaho attending an Idaho public school. Tuition must be collected. (33-1403 and 33-1405 I.C.)</a:t>
            </a:r>
          </a:p>
          <a:p>
            <a:endParaRPr lang="en-US" dirty="0"/>
          </a:p>
          <a:p>
            <a:pPr marL="0" indent="0">
              <a:buNone/>
            </a:pPr>
            <a:r>
              <a:rPr lang="en-US" u="sng" dirty="0"/>
              <a:t>Not A Border Student</a:t>
            </a:r>
            <a:endParaRPr lang="en-US" dirty="0"/>
          </a:p>
          <a:p>
            <a:r>
              <a:rPr lang="en-US" dirty="0"/>
              <a:t>Any student served within their home district or within another Idaho district</a:t>
            </a:r>
          </a:p>
          <a:p>
            <a:endParaRPr lang="en-US" dirty="0"/>
          </a:p>
        </p:txBody>
      </p:sp>
      <p:sp>
        <p:nvSpPr>
          <p:cNvPr id="3" name="Slide Number Placeholder 2">
            <a:extLst>
              <a:ext uri="{FF2B5EF4-FFF2-40B4-BE49-F238E27FC236}">
                <a16:creationId xmlns:a16="http://schemas.microsoft.com/office/drawing/2014/main" id="{0B92BC82-8910-46A9-8EF1-49117C1F9B68}"/>
              </a:ext>
            </a:extLst>
          </p:cNvPr>
          <p:cNvSpPr>
            <a:spLocks noGrp="1"/>
          </p:cNvSpPr>
          <p:nvPr>
            <p:ph type="sldNum" sz="quarter" idx="12"/>
          </p:nvPr>
        </p:nvSpPr>
        <p:spPr/>
        <p:txBody>
          <a:bodyPr/>
          <a:lstStyle/>
          <a:p>
            <a:r>
              <a:rPr lang="en-US"/>
              <a:t>Attendance and Enrollment| </a:t>
            </a:r>
            <a:fld id="{C26AAFF7-C4D7-4A72-B8FA-A17532192431}" type="slidenum">
              <a:rPr lang="en-US" smtClean="0"/>
              <a:pPr/>
              <a:t>28</a:t>
            </a:fld>
            <a:endParaRPr lang="en-US" dirty="0"/>
          </a:p>
        </p:txBody>
      </p:sp>
      <p:sp>
        <p:nvSpPr>
          <p:cNvPr id="4" name="Title 3">
            <a:extLst>
              <a:ext uri="{FF2B5EF4-FFF2-40B4-BE49-F238E27FC236}">
                <a16:creationId xmlns:a16="http://schemas.microsoft.com/office/drawing/2014/main" id="{C867EB81-CE40-4EF4-A527-25619120FA9A}"/>
              </a:ext>
            </a:extLst>
          </p:cNvPr>
          <p:cNvSpPr>
            <a:spLocks noGrp="1"/>
          </p:cNvSpPr>
          <p:nvPr>
            <p:ph type="title"/>
          </p:nvPr>
        </p:nvSpPr>
        <p:spPr/>
        <p:txBody>
          <a:bodyPr/>
          <a:lstStyle/>
          <a:p>
            <a:r>
              <a:rPr lang="en-US" dirty="0"/>
              <a:t>Attendance and Enrollment</a:t>
            </a:r>
          </a:p>
        </p:txBody>
      </p:sp>
    </p:spTree>
    <p:extLst>
      <p:ext uri="{BB962C8B-B14F-4D97-AF65-F5344CB8AC3E}">
        <p14:creationId xmlns:p14="http://schemas.microsoft.com/office/powerpoint/2010/main" val="408214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47D35-8602-4CAA-A42C-1D4D299296CF}"/>
              </a:ext>
            </a:extLst>
          </p:cNvPr>
          <p:cNvSpPr>
            <a:spLocks noGrp="1"/>
          </p:cNvSpPr>
          <p:nvPr>
            <p:ph idx="13"/>
          </p:nvPr>
        </p:nvSpPr>
        <p:spPr>
          <a:xfrm>
            <a:off x="4784096" y="1176500"/>
            <a:ext cx="6525588" cy="4351338"/>
          </a:xfrm>
        </p:spPr>
        <p:txBody>
          <a:bodyPr/>
          <a:lstStyle/>
          <a:p>
            <a:r>
              <a:rPr lang="en-US" sz="3200" dirty="0"/>
              <a:t>Support Unit Budgeting tools </a:t>
            </a:r>
            <a:r>
              <a:rPr lang="en-US" sz="3200" dirty="0">
                <a:hlinkClick r:id="rId3"/>
              </a:rPr>
              <a:t>https://www.sde.idaho.gov/finance/</a:t>
            </a:r>
            <a:endParaRPr lang="en-US" sz="3200" dirty="0"/>
          </a:p>
          <a:p>
            <a:endParaRPr lang="en-US" dirty="0"/>
          </a:p>
        </p:txBody>
      </p:sp>
      <p:sp>
        <p:nvSpPr>
          <p:cNvPr id="3" name="Slide Number Placeholder 2">
            <a:extLst>
              <a:ext uri="{FF2B5EF4-FFF2-40B4-BE49-F238E27FC236}">
                <a16:creationId xmlns:a16="http://schemas.microsoft.com/office/drawing/2014/main" id="{6060D5B2-4F2A-4B93-B642-7EA7501F3F61}"/>
              </a:ext>
            </a:extLst>
          </p:cNvPr>
          <p:cNvSpPr>
            <a:spLocks noGrp="1"/>
          </p:cNvSpPr>
          <p:nvPr>
            <p:ph type="sldNum" sz="quarter" idx="12"/>
          </p:nvPr>
        </p:nvSpPr>
        <p:spPr/>
        <p:txBody>
          <a:bodyPr/>
          <a:lstStyle/>
          <a:p>
            <a:r>
              <a:rPr lang="en-US"/>
              <a:t>Attendance and Enrollment| </a:t>
            </a:r>
            <a:fld id="{C26AAFF7-C4D7-4A72-B8FA-A17532192431}" type="slidenum">
              <a:rPr lang="en-US" smtClean="0"/>
              <a:pPr/>
              <a:t>29</a:t>
            </a:fld>
            <a:endParaRPr lang="en-US" dirty="0"/>
          </a:p>
        </p:txBody>
      </p:sp>
      <p:sp>
        <p:nvSpPr>
          <p:cNvPr id="4" name="Title 3">
            <a:extLst>
              <a:ext uri="{FF2B5EF4-FFF2-40B4-BE49-F238E27FC236}">
                <a16:creationId xmlns:a16="http://schemas.microsoft.com/office/drawing/2014/main" id="{BD664FB1-C01D-4704-8808-10931B4945F4}"/>
              </a:ext>
            </a:extLst>
          </p:cNvPr>
          <p:cNvSpPr>
            <a:spLocks noGrp="1"/>
          </p:cNvSpPr>
          <p:nvPr>
            <p:ph type="title"/>
          </p:nvPr>
        </p:nvSpPr>
        <p:spPr/>
        <p:txBody>
          <a:bodyPr/>
          <a:lstStyle/>
          <a:p>
            <a:r>
              <a:rPr lang="en-US" dirty="0"/>
              <a:t>Attendance and Enrollment</a:t>
            </a:r>
          </a:p>
        </p:txBody>
      </p:sp>
      <p:pic>
        <p:nvPicPr>
          <p:cNvPr id="5" name="Picture 4">
            <a:extLst>
              <a:ext uri="{FF2B5EF4-FFF2-40B4-BE49-F238E27FC236}">
                <a16:creationId xmlns:a16="http://schemas.microsoft.com/office/drawing/2014/main" id="{A8C4B890-0029-4DC2-9A1A-D7838664202F}"/>
              </a:ext>
            </a:extLst>
          </p:cNvPr>
          <p:cNvPicPr>
            <a:picLocks noChangeAspect="1"/>
          </p:cNvPicPr>
          <p:nvPr/>
        </p:nvPicPr>
        <p:blipFill>
          <a:blip r:embed="rId4"/>
          <a:stretch>
            <a:fillRect/>
          </a:stretch>
        </p:blipFill>
        <p:spPr>
          <a:xfrm>
            <a:off x="332142" y="1042938"/>
            <a:ext cx="4018478" cy="5776562"/>
          </a:xfrm>
          <a:prstGeom prst="rect">
            <a:avLst/>
          </a:prstGeom>
        </p:spPr>
      </p:pic>
      <p:sp>
        <p:nvSpPr>
          <p:cNvPr id="6" name="Rectangle: Rounded Corners 5">
            <a:extLst>
              <a:ext uri="{FF2B5EF4-FFF2-40B4-BE49-F238E27FC236}">
                <a16:creationId xmlns:a16="http://schemas.microsoft.com/office/drawing/2014/main" id="{3CF94192-0A9F-41C8-9647-D6B001E05CBC}"/>
              </a:ext>
            </a:extLst>
          </p:cNvPr>
          <p:cNvSpPr/>
          <p:nvPr/>
        </p:nvSpPr>
        <p:spPr>
          <a:xfrm>
            <a:off x="348950" y="6133702"/>
            <a:ext cx="4001669" cy="4211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99ABA1-33DC-4AAF-BD3E-A9F25445BEF5}"/>
              </a:ext>
            </a:extLst>
          </p:cNvPr>
          <p:cNvPicPr>
            <a:picLocks noChangeAspect="1"/>
          </p:cNvPicPr>
          <p:nvPr/>
        </p:nvPicPr>
        <p:blipFill>
          <a:blip r:embed="rId5"/>
          <a:stretch>
            <a:fillRect/>
          </a:stretch>
        </p:blipFill>
        <p:spPr>
          <a:xfrm>
            <a:off x="6365945" y="3171181"/>
            <a:ext cx="3791479" cy="1324160"/>
          </a:xfrm>
          <a:prstGeom prst="rect">
            <a:avLst/>
          </a:prstGeom>
          <a:ln w="25400">
            <a:solidFill>
              <a:schemeClr val="tx1"/>
            </a:solidFill>
          </a:ln>
        </p:spPr>
      </p:pic>
    </p:spTree>
    <p:extLst>
      <p:ext uri="{BB962C8B-B14F-4D97-AF65-F5344CB8AC3E}">
        <p14:creationId xmlns:p14="http://schemas.microsoft.com/office/powerpoint/2010/main" val="35700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C2CB9E-33A7-4A27-8FA9-D408CF28E4F8}"/>
              </a:ext>
            </a:extLst>
          </p:cNvPr>
          <p:cNvSpPr>
            <a:spLocks noGrp="1"/>
          </p:cNvSpPr>
          <p:nvPr>
            <p:ph idx="13"/>
          </p:nvPr>
        </p:nvSpPr>
        <p:spPr>
          <a:xfrm>
            <a:off x="751111" y="1340124"/>
            <a:ext cx="10702951" cy="5131014"/>
          </a:xfrm>
        </p:spPr>
        <p:txBody>
          <a:bodyPr>
            <a:normAutofit lnSpcReduction="10000"/>
          </a:bodyPr>
          <a:lstStyle/>
          <a:p>
            <a:r>
              <a:rPr lang="en-US" dirty="0"/>
              <a:t>Student under the guidance and direction of teacher engaged in teaching process</a:t>
            </a:r>
          </a:p>
          <a:p>
            <a:r>
              <a:rPr lang="en-US" dirty="0"/>
              <a:t>Measured in hours</a:t>
            </a:r>
          </a:p>
          <a:p>
            <a:pPr marL="457200" lvl="1" indent="0">
              <a:buNone/>
            </a:pPr>
            <a:r>
              <a:rPr lang="en-US" sz="3200" i="1" dirty="0"/>
              <a:t>Meal periods, breaks, passing time, and recess are not to be included. (IDAPA 08.02.01.250)</a:t>
            </a:r>
            <a:endParaRPr lang="en-US" sz="3200" dirty="0"/>
          </a:p>
          <a:p>
            <a:pPr lvl="1"/>
            <a:r>
              <a:rPr lang="en-US" dirty="0"/>
              <a:t>Less than 2.5 hours = zero (0) attendance value</a:t>
            </a:r>
          </a:p>
          <a:p>
            <a:pPr lvl="1"/>
            <a:r>
              <a:rPr lang="en-US" dirty="0"/>
              <a:t>2.5 hours up to 4 hours = half (0.5) attendance value</a:t>
            </a:r>
          </a:p>
          <a:p>
            <a:pPr lvl="1"/>
            <a:r>
              <a:rPr lang="en-US" dirty="0"/>
              <a:t>4 hours or more = full (1.0) attendance value</a:t>
            </a:r>
          </a:p>
          <a:p>
            <a:pPr marL="457200" lvl="1" indent="0">
              <a:buNone/>
            </a:pPr>
            <a:r>
              <a:rPr lang="en-US" sz="3200" i="1" dirty="0"/>
              <a:t>Alternative and dually enrolled students have attendance reported in hours with no conversion to a 0, ½, or 1.0 value</a:t>
            </a:r>
          </a:p>
          <a:p>
            <a:pPr marL="457200" lvl="1" indent="0">
              <a:buNone/>
            </a:pPr>
            <a:endParaRPr lang="en-US" sz="3200" i="1" dirty="0"/>
          </a:p>
        </p:txBody>
      </p:sp>
      <p:sp>
        <p:nvSpPr>
          <p:cNvPr id="3" name="Slide Number Placeholder 2">
            <a:extLst>
              <a:ext uri="{FF2B5EF4-FFF2-40B4-BE49-F238E27FC236}">
                <a16:creationId xmlns:a16="http://schemas.microsoft.com/office/drawing/2014/main" id="{1C752486-5662-4C2C-A2B0-DB0DBA92CA6F}"/>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3</a:t>
            </a:fld>
            <a:endParaRPr lang="en-US" dirty="0"/>
          </a:p>
        </p:txBody>
      </p:sp>
      <p:sp>
        <p:nvSpPr>
          <p:cNvPr id="4" name="Title 3">
            <a:extLst>
              <a:ext uri="{FF2B5EF4-FFF2-40B4-BE49-F238E27FC236}">
                <a16:creationId xmlns:a16="http://schemas.microsoft.com/office/drawing/2014/main" id="{0BD73FAF-A9FA-4DAC-8BBB-0755BA570A0F}"/>
              </a:ext>
            </a:extLst>
          </p:cNvPr>
          <p:cNvSpPr>
            <a:spLocks noGrp="1"/>
          </p:cNvSpPr>
          <p:nvPr>
            <p:ph type="title"/>
          </p:nvPr>
        </p:nvSpPr>
        <p:spPr/>
        <p:txBody>
          <a:bodyPr/>
          <a:lstStyle/>
          <a:p>
            <a:r>
              <a:rPr lang="en-US" dirty="0"/>
              <a:t>Attendance</a:t>
            </a:r>
          </a:p>
        </p:txBody>
      </p:sp>
    </p:spTree>
    <p:extLst>
      <p:ext uri="{BB962C8B-B14F-4D97-AF65-F5344CB8AC3E}">
        <p14:creationId xmlns:p14="http://schemas.microsoft.com/office/powerpoint/2010/main" val="12754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30</a:t>
            </a:fld>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none" dirty="0">
                <a:solidFill>
                  <a:srgbClr val="000000"/>
                </a:solidFill>
              </a:rPr>
              <a:t>Dean Reich </a:t>
            </a:r>
            <a:r>
              <a:rPr lang="en-US" cap="none" dirty="0">
                <a:solidFill>
                  <a:srgbClr val="000000"/>
                </a:solidFill>
              </a:rPr>
              <a:t>| Financial Specialist, Sr.</a:t>
            </a:r>
          </a:p>
          <a:p>
            <a:pPr>
              <a:lnSpc>
                <a:spcPct val="110000"/>
              </a:lnSpc>
              <a:spcBef>
                <a:spcPts val="0"/>
              </a:spcBef>
            </a:pPr>
            <a:r>
              <a:rPr lang="en-US" cap="none" dirty="0">
                <a:solidFill>
                  <a:srgbClr val="000000"/>
                </a:solidFill>
              </a:rPr>
              <a:t>Idaho State Department of Education</a:t>
            </a:r>
          </a:p>
          <a:p>
            <a:pPr>
              <a:lnSpc>
                <a:spcPct val="110000"/>
              </a:lnSpc>
              <a:spcBef>
                <a:spcPts val="0"/>
              </a:spcBef>
            </a:pPr>
            <a:r>
              <a:rPr lang="en-US" cap="none" dirty="0">
                <a:solidFill>
                  <a:srgbClr val="000000"/>
                </a:solidFill>
              </a:rPr>
              <a:t>650 W State Street, Boise, ID 83702</a:t>
            </a:r>
          </a:p>
          <a:p>
            <a:pPr>
              <a:lnSpc>
                <a:spcPct val="110000"/>
              </a:lnSpc>
              <a:spcBef>
                <a:spcPts val="0"/>
              </a:spcBef>
            </a:pPr>
            <a:r>
              <a:rPr lang="en-US" cap="none" dirty="0">
                <a:solidFill>
                  <a:srgbClr val="000000"/>
                </a:solidFill>
              </a:rPr>
              <a:t>208.332.6983 </a:t>
            </a:r>
          </a:p>
          <a:p>
            <a:pPr>
              <a:lnSpc>
                <a:spcPct val="110000"/>
              </a:lnSpc>
              <a:spcBef>
                <a:spcPts val="0"/>
              </a:spcBef>
            </a:pPr>
            <a:r>
              <a:rPr lang="en-US" cap="none" dirty="0">
                <a:solidFill>
                  <a:schemeClr val="tx1">
                    <a:lumMod val="90000"/>
                    <a:lumOff val="10000"/>
                  </a:schemeClr>
                </a:solidFill>
                <a:hlinkClick r:id="rId3" tooltip="email address"/>
              </a:rPr>
              <a:t>dreich@sde.idaho.gov</a:t>
            </a:r>
            <a:endParaRPr lang="en-US" cap="none" dirty="0">
              <a:solidFill>
                <a:schemeClr val="tx1">
                  <a:lumMod val="90000"/>
                  <a:lumOff val="10000"/>
                </a:schemeClr>
              </a:solidFill>
            </a:endParaRPr>
          </a:p>
          <a:p>
            <a:pPr>
              <a:lnSpc>
                <a:spcPct val="110000"/>
              </a:lnSpc>
              <a:spcBef>
                <a:spcPts val="0"/>
              </a:spcBef>
            </a:pPr>
            <a:r>
              <a:rPr lang="en-US" cap="none" dirty="0">
                <a:solidFill>
                  <a:schemeClr val="tx1">
                    <a:lumMod val="90000"/>
                    <a:lumOff val="10000"/>
                  </a:schemeClr>
                </a:solidFill>
                <a:hlinkClick r:id="rId4" tooltip="Idaho State Department of Education Website"/>
              </a:rPr>
              <a:t>www.sde.idaho.gov</a:t>
            </a:r>
            <a:endParaRPr lang="en-US" cap="none" dirty="0">
              <a:solidFill>
                <a:schemeClr val="tx1">
                  <a:lumMod val="90000"/>
                  <a:lumOff val="10000"/>
                </a:schemeClr>
              </a:solidFill>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Contact Me</a:t>
            </a:r>
          </a:p>
        </p:txBody>
      </p:sp>
    </p:spTree>
    <p:extLst>
      <p:ext uri="{BB962C8B-B14F-4D97-AF65-F5344CB8AC3E}">
        <p14:creationId xmlns:p14="http://schemas.microsoft.com/office/powerpoint/2010/main" val="400439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2786-5B46-4C7E-8C3F-BCDFB50249C1}"/>
              </a:ext>
            </a:extLst>
          </p:cNvPr>
          <p:cNvSpPr>
            <a:spLocks noGrp="1"/>
          </p:cNvSpPr>
          <p:nvPr>
            <p:ph idx="13"/>
          </p:nvPr>
        </p:nvSpPr>
        <p:spPr>
          <a:xfrm>
            <a:off x="529389" y="1340123"/>
            <a:ext cx="10876547" cy="5420776"/>
          </a:xfrm>
        </p:spPr>
        <p:txBody>
          <a:bodyPr>
            <a:normAutofit/>
          </a:bodyPr>
          <a:lstStyle/>
          <a:p>
            <a:r>
              <a:rPr lang="en-US" sz="3600" dirty="0"/>
              <a:t>Your Student Information System (SIS) produces the data files the Idaho System for Educational Excellence (ISEE) requires, one of the files specific to attendance is:</a:t>
            </a:r>
          </a:p>
          <a:p>
            <a:pPr lvl="1"/>
            <a:r>
              <a:rPr lang="en-US" sz="3200" dirty="0" err="1"/>
              <a:t>DistrictCalendar</a:t>
            </a:r>
            <a:r>
              <a:rPr lang="en-US" sz="3200" dirty="0"/>
              <a:t> – “</a:t>
            </a:r>
            <a:r>
              <a:rPr lang="en-US" sz="3200" i="1" dirty="0"/>
              <a:t>ISEE calendar”</a:t>
            </a:r>
          </a:p>
          <a:p>
            <a:pPr lvl="1"/>
            <a:endParaRPr lang="en-US" sz="3200" i="1" dirty="0"/>
          </a:p>
          <a:p>
            <a:pPr lvl="1"/>
            <a:endParaRPr lang="en-US" sz="3200" i="1" dirty="0"/>
          </a:p>
          <a:p>
            <a:pPr lvl="1"/>
            <a:endParaRPr lang="en-US" sz="3200" i="1" dirty="0"/>
          </a:p>
          <a:p>
            <a:pPr lvl="1"/>
            <a:endParaRPr lang="en-US" sz="3200" i="1" dirty="0"/>
          </a:p>
          <a:p>
            <a:pPr lvl="1"/>
            <a:r>
              <a:rPr lang="en-US" sz="3200" dirty="0"/>
              <a:t>To maximize funding a different calendar is needed each time days in session vary</a:t>
            </a:r>
          </a:p>
          <a:p>
            <a:pPr marL="457200" lvl="1" indent="0">
              <a:buNone/>
            </a:pPr>
            <a:endParaRPr lang="en-US" sz="3200" dirty="0"/>
          </a:p>
        </p:txBody>
      </p:sp>
      <p:sp>
        <p:nvSpPr>
          <p:cNvPr id="3" name="Slide Number Placeholder 2">
            <a:extLst>
              <a:ext uri="{FF2B5EF4-FFF2-40B4-BE49-F238E27FC236}">
                <a16:creationId xmlns:a16="http://schemas.microsoft.com/office/drawing/2014/main" id="{395EF727-D809-4B8E-8D0E-5AD38A6ADF9F}"/>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4</a:t>
            </a:fld>
            <a:endParaRPr lang="en-US" dirty="0"/>
          </a:p>
        </p:txBody>
      </p:sp>
      <p:sp>
        <p:nvSpPr>
          <p:cNvPr id="4" name="Title 3">
            <a:extLst>
              <a:ext uri="{FF2B5EF4-FFF2-40B4-BE49-F238E27FC236}">
                <a16:creationId xmlns:a16="http://schemas.microsoft.com/office/drawing/2014/main" id="{588F47C7-73E8-4993-869A-B2B1F53BB137}"/>
              </a:ext>
            </a:extLst>
          </p:cNvPr>
          <p:cNvSpPr>
            <a:spLocks noGrp="1"/>
          </p:cNvSpPr>
          <p:nvPr>
            <p:ph type="title"/>
          </p:nvPr>
        </p:nvSpPr>
        <p:spPr/>
        <p:txBody>
          <a:bodyPr/>
          <a:lstStyle/>
          <a:p>
            <a:r>
              <a:rPr lang="en-US" dirty="0"/>
              <a:t>Attendance and Calendars</a:t>
            </a:r>
          </a:p>
        </p:txBody>
      </p:sp>
      <p:pic>
        <p:nvPicPr>
          <p:cNvPr id="5" name="Picture 4">
            <a:extLst>
              <a:ext uri="{FF2B5EF4-FFF2-40B4-BE49-F238E27FC236}">
                <a16:creationId xmlns:a16="http://schemas.microsoft.com/office/drawing/2014/main" id="{756985E0-90C4-4F62-89CA-7052805C958F}"/>
              </a:ext>
            </a:extLst>
          </p:cNvPr>
          <p:cNvPicPr>
            <a:picLocks noChangeAspect="1"/>
          </p:cNvPicPr>
          <p:nvPr/>
        </p:nvPicPr>
        <p:blipFill>
          <a:blip r:embed="rId3"/>
          <a:stretch>
            <a:fillRect/>
          </a:stretch>
        </p:blipFill>
        <p:spPr>
          <a:xfrm>
            <a:off x="434304" y="3569961"/>
            <a:ext cx="11228307" cy="1511786"/>
          </a:xfrm>
          <a:prstGeom prst="rect">
            <a:avLst/>
          </a:prstGeom>
        </p:spPr>
      </p:pic>
    </p:spTree>
    <p:extLst>
      <p:ext uri="{BB962C8B-B14F-4D97-AF65-F5344CB8AC3E}">
        <p14:creationId xmlns:p14="http://schemas.microsoft.com/office/powerpoint/2010/main" val="5348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2786-5B46-4C7E-8C3F-BCDFB50249C1}"/>
              </a:ext>
            </a:extLst>
          </p:cNvPr>
          <p:cNvSpPr>
            <a:spLocks noGrp="1"/>
          </p:cNvSpPr>
          <p:nvPr>
            <p:ph idx="13"/>
          </p:nvPr>
        </p:nvSpPr>
        <p:spPr>
          <a:xfrm>
            <a:off x="529389" y="1340123"/>
            <a:ext cx="10876547" cy="5420776"/>
          </a:xfrm>
        </p:spPr>
        <p:txBody>
          <a:bodyPr>
            <a:normAutofit/>
          </a:bodyPr>
          <a:lstStyle/>
          <a:p>
            <a:pPr lvl="1"/>
            <a:r>
              <a:rPr lang="en-US" sz="3200" dirty="0"/>
              <a:t>Calendar Types</a:t>
            </a:r>
          </a:p>
          <a:p>
            <a:pPr lvl="2"/>
            <a:r>
              <a:rPr lang="en-US" sz="2800" dirty="0"/>
              <a:t>K = kindergarten (time in 0, ½, or 1)</a:t>
            </a:r>
          </a:p>
          <a:p>
            <a:pPr lvl="2"/>
            <a:r>
              <a:rPr lang="en-US" sz="2800" dirty="0"/>
              <a:t>R = regular school, includes JDC (time in 0, ½, or 1)</a:t>
            </a:r>
          </a:p>
          <a:p>
            <a:pPr lvl="2"/>
            <a:r>
              <a:rPr lang="en-US" sz="2800" dirty="0"/>
              <a:t>SR = summer JDC (time in 0, ½, or 1)</a:t>
            </a:r>
          </a:p>
          <a:p>
            <a:pPr lvl="2"/>
            <a:r>
              <a:rPr lang="en-US" sz="2800" dirty="0"/>
              <a:t>A = alternative school (time in hours)</a:t>
            </a:r>
          </a:p>
          <a:p>
            <a:pPr lvl="2"/>
            <a:r>
              <a:rPr lang="en-US" sz="2800" dirty="0"/>
              <a:t>DR = students coming for a class or two (time in hours)</a:t>
            </a:r>
          </a:p>
          <a:p>
            <a:pPr lvl="2"/>
            <a:r>
              <a:rPr lang="en-US" sz="2800" dirty="0"/>
              <a:t>SA = summer alternative school, approval required (time in hours)</a:t>
            </a:r>
          </a:p>
        </p:txBody>
      </p:sp>
      <p:sp>
        <p:nvSpPr>
          <p:cNvPr id="3" name="Slide Number Placeholder 2">
            <a:extLst>
              <a:ext uri="{FF2B5EF4-FFF2-40B4-BE49-F238E27FC236}">
                <a16:creationId xmlns:a16="http://schemas.microsoft.com/office/drawing/2014/main" id="{395EF727-D809-4B8E-8D0E-5AD38A6ADF9F}"/>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5</a:t>
            </a:fld>
            <a:endParaRPr lang="en-US" dirty="0"/>
          </a:p>
        </p:txBody>
      </p:sp>
      <p:sp>
        <p:nvSpPr>
          <p:cNvPr id="4" name="Title 3">
            <a:extLst>
              <a:ext uri="{FF2B5EF4-FFF2-40B4-BE49-F238E27FC236}">
                <a16:creationId xmlns:a16="http://schemas.microsoft.com/office/drawing/2014/main" id="{588F47C7-73E8-4993-869A-B2B1F53BB137}"/>
              </a:ext>
            </a:extLst>
          </p:cNvPr>
          <p:cNvSpPr>
            <a:spLocks noGrp="1"/>
          </p:cNvSpPr>
          <p:nvPr>
            <p:ph type="title"/>
          </p:nvPr>
        </p:nvSpPr>
        <p:spPr/>
        <p:txBody>
          <a:bodyPr/>
          <a:lstStyle/>
          <a:p>
            <a:r>
              <a:rPr lang="en-US" dirty="0"/>
              <a:t>Attendance and Calendars</a:t>
            </a:r>
          </a:p>
        </p:txBody>
      </p:sp>
    </p:spTree>
    <p:extLst>
      <p:ext uri="{BB962C8B-B14F-4D97-AF65-F5344CB8AC3E}">
        <p14:creationId xmlns:p14="http://schemas.microsoft.com/office/powerpoint/2010/main" val="45007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2786-5B46-4C7E-8C3F-BCDFB50249C1}"/>
              </a:ext>
            </a:extLst>
          </p:cNvPr>
          <p:cNvSpPr>
            <a:spLocks noGrp="1"/>
          </p:cNvSpPr>
          <p:nvPr>
            <p:ph idx="13"/>
          </p:nvPr>
        </p:nvSpPr>
        <p:spPr>
          <a:xfrm>
            <a:off x="529389" y="1340123"/>
            <a:ext cx="10876547" cy="5420776"/>
          </a:xfrm>
        </p:spPr>
        <p:txBody>
          <a:bodyPr>
            <a:normAutofit/>
          </a:bodyPr>
          <a:lstStyle/>
          <a:p>
            <a:pPr lvl="1"/>
            <a:r>
              <a:rPr lang="en-US" sz="3200" dirty="0"/>
              <a:t>Review the </a:t>
            </a:r>
            <a:r>
              <a:rPr lang="en-US" sz="3200" u="sng" dirty="0"/>
              <a:t>Enrollment Building Level</a:t>
            </a:r>
            <a:r>
              <a:rPr lang="en-US" sz="3200" dirty="0"/>
              <a:t> report after each ISEE upload to ensure your calendar data is coming through correctly.</a:t>
            </a:r>
          </a:p>
          <a:p>
            <a:pPr lvl="1"/>
            <a:r>
              <a:rPr lang="en-US" sz="3200" dirty="0"/>
              <a:t>Go to: </a:t>
            </a:r>
            <a:r>
              <a:rPr lang="en-US" sz="3200" dirty="0">
                <a:hlinkClick r:id="rId3"/>
              </a:rPr>
              <a:t>https://boardofed.idaho.gov/k-12-education/isee-idaho-system-for-educational-excellence/</a:t>
            </a:r>
            <a:endParaRPr lang="en-US" sz="3200" dirty="0"/>
          </a:p>
          <a:p>
            <a:pPr lvl="1"/>
            <a:r>
              <a:rPr lang="en-US" sz="3200" dirty="0"/>
              <a:t>Click, then log into the Education Application Portal</a:t>
            </a:r>
          </a:p>
        </p:txBody>
      </p:sp>
      <p:sp>
        <p:nvSpPr>
          <p:cNvPr id="3" name="Slide Number Placeholder 2">
            <a:extLst>
              <a:ext uri="{FF2B5EF4-FFF2-40B4-BE49-F238E27FC236}">
                <a16:creationId xmlns:a16="http://schemas.microsoft.com/office/drawing/2014/main" id="{395EF727-D809-4B8E-8D0E-5AD38A6ADF9F}"/>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6</a:t>
            </a:fld>
            <a:endParaRPr lang="en-US" dirty="0"/>
          </a:p>
        </p:txBody>
      </p:sp>
      <p:sp>
        <p:nvSpPr>
          <p:cNvPr id="4" name="Title 3">
            <a:extLst>
              <a:ext uri="{FF2B5EF4-FFF2-40B4-BE49-F238E27FC236}">
                <a16:creationId xmlns:a16="http://schemas.microsoft.com/office/drawing/2014/main" id="{588F47C7-73E8-4993-869A-B2B1F53BB137}"/>
              </a:ext>
            </a:extLst>
          </p:cNvPr>
          <p:cNvSpPr>
            <a:spLocks noGrp="1"/>
          </p:cNvSpPr>
          <p:nvPr>
            <p:ph type="title"/>
          </p:nvPr>
        </p:nvSpPr>
        <p:spPr/>
        <p:txBody>
          <a:bodyPr/>
          <a:lstStyle/>
          <a:p>
            <a:r>
              <a:rPr lang="en-US" dirty="0"/>
              <a:t>Attendance and Calendars</a:t>
            </a:r>
          </a:p>
        </p:txBody>
      </p:sp>
    </p:spTree>
    <p:extLst>
      <p:ext uri="{BB962C8B-B14F-4D97-AF65-F5344CB8AC3E}">
        <p14:creationId xmlns:p14="http://schemas.microsoft.com/office/powerpoint/2010/main" val="340904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0736C8-B036-4590-8607-AF322465BA65}"/>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1943C394-50C1-41D8-BFC2-F2CB01218003}"/>
              </a:ext>
            </a:extLst>
          </p:cNvPr>
          <p:cNvSpPr>
            <a:spLocks noGrp="1"/>
          </p:cNvSpPr>
          <p:nvPr>
            <p:ph type="title"/>
          </p:nvPr>
        </p:nvSpPr>
        <p:spPr/>
        <p:txBody>
          <a:bodyPr/>
          <a:lstStyle/>
          <a:p>
            <a:r>
              <a:rPr lang="en-US" dirty="0"/>
              <a:t>Attendance and Calendars</a:t>
            </a:r>
          </a:p>
        </p:txBody>
      </p:sp>
      <p:pic>
        <p:nvPicPr>
          <p:cNvPr id="5" name="Picture 4">
            <a:extLst>
              <a:ext uri="{FF2B5EF4-FFF2-40B4-BE49-F238E27FC236}">
                <a16:creationId xmlns:a16="http://schemas.microsoft.com/office/drawing/2014/main" id="{17D87D0C-9A9A-4188-BF5B-4EC658E89F95}"/>
              </a:ext>
            </a:extLst>
          </p:cNvPr>
          <p:cNvPicPr>
            <a:picLocks noChangeAspect="1"/>
          </p:cNvPicPr>
          <p:nvPr/>
        </p:nvPicPr>
        <p:blipFill>
          <a:blip r:embed="rId3"/>
          <a:stretch>
            <a:fillRect/>
          </a:stretch>
        </p:blipFill>
        <p:spPr>
          <a:xfrm>
            <a:off x="2478846" y="1023150"/>
            <a:ext cx="6155015" cy="5834850"/>
          </a:xfrm>
          <a:prstGeom prst="rect">
            <a:avLst/>
          </a:prstGeom>
        </p:spPr>
      </p:pic>
    </p:spTree>
    <p:extLst>
      <p:ext uri="{BB962C8B-B14F-4D97-AF65-F5344CB8AC3E}">
        <p14:creationId xmlns:p14="http://schemas.microsoft.com/office/powerpoint/2010/main" val="377154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0736C8-B036-4590-8607-AF322465BA65}"/>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1943C394-50C1-41D8-BFC2-F2CB01218003}"/>
              </a:ext>
            </a:extLst>
          </p:cNvPr>
          <p:cNvSpPr>
            <a:spLocks noGrp="1"/>
          </p:cNvSpPr>
          <p:nvPr>
            <p:ph type="title"/>
          </p:nvPr>
        </p:nvSpPr>
        <p:spPr/>
        <p:txBody>
          <a:bodyPr/>
          <a:lstStyle/>
          <a:p>
            <a:r>
              <a:rPr lang="en-US" dirty="0"/>
              <a:t>Attendance and Calendars</a:t>
            </a:r>
          </a:p>
        </p:txBody>
      </p:sp>
      <p:pic>
        <p:nvPicPr>
          <p:cNvPr id="6" name="Picture 5">
            <a:extLst>
              <a:ext uri="{FF2B5EF4-FFF2-40B4-BE49-F238E27FC236}">
                <a16:creationId xmlns:a16="http://schemas.microsoft.com/office/drawing/2014/main" id="{3E8C8828-1FC9-4426-8351-09DCBBCDDE14}"/>
              </a:ext>
            </a:extLst>
          </p:cNvPr>
          <p:cNvPicPr>
            <a:picLocks noChangeAspect="1"/>
          </p:cNvPicPr>
          <p:nvPr/>
        </p:nvPicPr>
        <p:blipFill>
          <a:blip r:embed="rId3"/>
          <a:stretch>
            <a:fillRect/>
          </a:stretch>
        </p:blipFill>
        <p:spPr>
          <a:xfrm>
            <a:off x="2098021" y="1082703"/>
            <a:ext cx="7257735" cy="5049880"/>
          </a:xfrm>
          <a:prstGeom prst="rect">
            <a:avLst/>
          </a:prstGeom>
        </p:spPr>
      </p:pic>
      <p:sp>
        <p:nvSpPr>
          <p:cNvPr id="7" name="TextBox 6">
            <a:extLst>
              <a:ext uri="{FF2B5EF4-FFF2-40B4-BE49-F238E27FC236}">
                <a16:creationId xmlns:a16="http://schemas.microsoft.com/office/drawing/2014/main" id="{81222CDC-F7AE-4BCA-964B-C5F74F88086D}"/>
              </a:ext>
            </a:extLst>
          </p:cNvPr>
          <p:cNvSpPr txBox="1"/>
          <p:nvPr/>
        </p:nvSpPr>
        <p:spPr>
          <a:xfrm>
            <a:off x="7983544" y="5441667"/>
            <a:ext cx="1068765" cy="954107"/>
          </a:xfrm>
          <a:prstGeom prst="rect">
            <a:avLst/>
          </a:prstGeom>
          <a:noFill/>
          <a:ln>
            <a:noFill/>
          </a:ln>
        </p:spPr>
        <p:txBody>
          <a:bodyPr wrap="square" rtlCol="0">
            <a:spAutoFit/>
          </a:bodyPr>
          <a:lstStyle/>
          <a:p>
            <a:pPr algn="ctr"/>
            <a:r>
              <a:rPr lang="en-US" sz="2800" b="1" dirty="0">
                <a:highlight>
                  <a:srgbClr val="FFFF00"/>
                </a:highlight>
                <a:sym typeface="Wingdings" panose="05000000000000000000" pitchFamily="2" charset="2"/>
              </a:rPr>
              <a:t></a:t>
            </a:r>
          </a:p>
          <a:p>
            <a:r>
              <a:rPr lang="en-US" sz="2800" b="1" dirty="0">
                <a:highlight>
                  <a:srgbClr val="FFFF00"/>
                </a:highlight>
              </a:rPr>
              <a:t>Click</a:t>
            </a:r>
          </a:p>
        </p:txBody>
      </p:sp>
    </p:spTree>
    <p:extLst>
      <p:ext uri="{BB962C8B-B14F-4D97-AF65-F5344CB8AC3E}">
        <p14:creationId xmlns:p14="http://schemas.microsoft.com/office/powerpoint/2010/main" val="192477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83641-DD74-4032-9A9E-44C4F5EB9FFE}"/>
              </a:ext>
            </a:extLst>
          </p:cNvPr>
          <p:cNvSpPr>
            <a:spLocks noGrp="1"/>
          </p:cNvSpPr>
          <p:nvPr>
            <p:ph type="sldNum" sz="quarter" idx="12"/>
          </p:nvPr>
        </p:nvSpPr>
        <p:spPr/>
        <p:txBody>
          <a:bodyPr/>
          <a:lstStyle/>
          <a:p>
            <a:r>
              <a:rPr lang="en-US" dirty="0"/>
              <a:t>Attendance and Enrollment | </a:t>
            </a:r>
            <a:fld id="{C26AAFF7-C4D7-4A72-B8FA-A17532192431}" type="slidenum">
              <a:rPr lang="en-US" smtClean="0"/>
              <a:pPr/>
              <a:t>9</a:t>
            </a:fld>
            <a:endParaRPr lang="en-US" dirty="0"/>
          </a:p>
        </p:txBody>
      </p:sp>
      <p:sp>
        <p:nvSpPr>
          <p:cNvPr id="4" name="Title 3">
            <a:extLst>
              <a:ext uri="{FF2B5EF4-FFF2-40B4-BE49-F238E27FC236}">
                <a16:creationId xmlns:a16="http://schemas.microsoft.com/office/drawing/2014/main" id="{251A2176-B1BB-4DAD-B68E-94245B4E55ED}"/>
              </a:ext>
            </a:extLst>
          </p:cNvPr>
          <p:cNvSpPr>
            <a:spLocks noGrp="1"/>
          </p:cNvSpPr>
          <p:nvPr>
            <p:ph type="title"/>
          </p:nvPr>
        </p:nvSpPr>
        <p:spPr/>
        <p:txBody>
          <a:bodyPr/>
          <a:lstStyle/>
          <a:p>
            <a:r>
              <a:rPr lang="en-US" dirty="0"/>
              <a:t>Attendance and Calendars</a:t>
            </a:r>
          </a:p>
        </p:txBody>
      </p:sp>
      <p:pic>
        <p:nvPicPr>
          <p:cNvPr id="5" name="Picture 4">
            <a:extLst>
              <a:ext uri="{FF2B5EF4-FFF2-40B4-BE49-F238E27FC236}">
                <a16:creationId xmlns:a16="http://schemas.microsoft.com/office/drawing/2014/main" id="{8777B3F3-83D1-4BA4-8A02-4715B1196FB3}"/>
              </a:ext>
            </a:extLst>
          </p:cNvPr>
          <p:cNvPicPr>
            <a:picLocks noChangeAspect="1"/>
          </p:cNvPicPr>
          <p:nvPr/>
        </p:nvPicPr>
        <p:blipFill>
          <a:blip r:embed="rId3"/>
          <a:stretch>
            <a:fillRect/>
          </a:stretch>
        </p:blipFill>
        <p:spPr>
          <a:xfrm>
            <a:off x="2740555" y="1092066"/>
            <a:ext cx="6642213" cy="5303707"/>
          </a:xfrm>
          <a:prstGeom prst="rect">
            <a:avLst/>
          </a:prstGeom>
        </p:spPr>
      </p:pic>
      <p:sp>
        <p:nvSpPr>
          <p:cNvPr id="6" name="Rectangle: Rounded Corners 5">
            <a:extLst>
              <a:ext uri="{FF2B5EF4-FFF2-40B4-BE49-F238E27FC236}">
                <a16:creationId xmlns:a16="http://schemas.microsoft.com/office/drawing/2014/main" id="{A0623ABB-13DA-4D79-842E-62EA0709BF36}"/>
              </a:ext>
            </a:extLst>
          </p:cNvPr>
          <p:cNvSpPr/>
          <p:nvPr/>
        </p:nvSpPr>
        <p:spPr>
          <a:xfrm>
            <a:off x="4947385" y="3311091"/>
            <a:ext cx="1501541" cy="2117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1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15623</TotalTime>
  <Words>3259</Words>
  <Application>Microsoft Office PowerPoint</Application>
  <PresentationFormat>Widescreen</PresentationFormat>
  <Paragraphs>230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vt:lpstr>
      <vt:lpstr>Open Sans</vt:lpstr>
      <vt:lpstr>Open Sans Light</vt:lpstr>
      <vt:lpstr>Open Sans Semibold</vt:lpstr>
      <vt:lpstr>Wingdings</vt:lpstr>
      <vt:lpstr>1_Office Theme</vt:lpstr>
      <vt:lpstr>Attendance and Enrollment</vt:lpstr>
      <vt:lpstr>Attendance and enrollment are important…</vt:lpstr>
      <vt:lpstr>Attendance</vt:lpstr>
      <vt:lpstr>Attendance and Calendars</vt:lpstr>
      <vt:lpstr>Attendance and Calendars</vt:lpstr>
      <vt:lpstr>Attendance and Calendars</vt:lpstr>
      <vt:lpstr>Attendance and Calendars</vt:lpstr>
      <vt:lpstr>Attendance and Calendars</vt:lpstr>
      <vt:lpstr>Attendance and Calendars</vt:lpstr>
      <vt:lpstr>Attendance and Calendars</vt:lpstr>
      <vt:lpstr>Attendance and Calendars</vt:lpstr>
      <vt:lpstr>Attendance and Calendars</vt:lpstr>
      <vt:lpstr>Student Daily Attendance</vt:lpstr>
      <vt:lpstr>Student Daily Attendance</vt:lpstr>
      <vt:lpstr>Student Daily Attendance</vt:lpstr>
      <vt:lpstr>Attendance Summary</vt:lpstr>
      <vt:lpstr>Enrollment</vt:lpstr>
      <vt:lpstr>Enrollment</vt:lpstr>
      <vt:lpstr>Enrollment</vt:lpstr>
      <vt:lpstr>Enrollment</vt:lpstr>
      <vt:lpstr>Enrollment</vt:lpstr>
      <vt:lpstr>Enrollment</vt:lpstr>
      <vt:lpstr>Enrollment</vt:lpstr>
      <vt:lpstr>Enrollment</vt:lpstr>
      <vt:lpstr>Enrollment Summary</vt:lpstr>
      <vt:lpstr>Attendance and Enrollment</vt:lpstr>
      <vt:lpstr>Attendance and Enrollment</vt:lpstr>
      <vt:lpstr>Attendance and Enrollment</vt:lpstr>
      <vt:lpstr>Attendance and Enrollment</vt:lpstr>
      <vt:lpstr>Contact Me</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Dean Reich</cp:lastModifiedBy>
  <cp:revision>425</cp:revision>
  <cp:lastPrinted>2023-03-01T15:27:19Z</cp:lastPrinted>
  <dcterms:created xsi:type="dcterms:W3CDTF">2014-05-22T16:02:36Z</dcterms:created>
  <dcterms:modified xsi:type="dcterms:W3CDTF">2023-03-03T21:36:29Z</dcterms:modified>
</cp:coreProperties>
</file>